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56" r:id="rId5"/>
  </p:sldIdLst>
  <p:sldSz cx="43891200" cy="32918400"/>
  <p:notesSz cx="6858000" cy="9144000"/>
  <p:defaultTextStyle>
    <a:defPPr>
      <a:defRPr lang="en-US"/>
    </a:defPPr>
    <a:lvl1pPr marL="0" algn="l" defTabSz="4389120" rtl="0" eaLnBrk="1" latinLnBrk="0" hangingPunct="1">
      <a:defRPr sz="8600" kern="1200">
        <a:solidFill>
          <a:schemeClr val="tx1"/>
        </a:solidFill>
        <a:latin typeface="+mn-lt"/>
        <a:ea typeface="+mn-ea"/>
        <a:cs typeface="+mn-cs"/>
      </a:defRPr>
    </a:lvl1pPr>
    <a:lvl2pPr marL="2194560" algn="l" defTabSz="4389120" rtl="0" eaLnBrk="1" latinLnBrk="0" hangingPunct="1">
      <a:defRPr sz="8600" kern="1200">
        <a:solidFill>
          <a:schemeClr val="tx1"/>
        </a:solidFill>
        <a:latin typeface="+mn-lt"/>
        <a:ea typeface="+mn-ea"/>
        <a:cs typeface="+mn-cs"/>
      </a:defRPr>
    </a:lvl2pPr>
    <a:lvl3pPr marL="4389120" algn="l" defTabSz="4389120" rtl="0" eaLnBrk="1" latinLnBrk="0" hangingPunct="1">
      <a:defRPr sz="8600" kern="1200">
        <a:solidFill>
          <a:schemeClr val="tx1"/>
        </a:solidFill>
        <a:latin typeface="+mn-lt"/>
        <a:ea typeface="+mn-ea"/>
        <a:cs typeface="+mn-cs"/>
      </a:defRPr>
    </a:lvl3pPr>
    <a:lvl4pPr marL="6583680" algn="l" defTabSz="4389120" rtl="0" eaLnBrk="1" latinLnBrk="0" hangingPunct="1">
      <a:defRPr sz="8600" kern="1200">
        <a:solidFill>
          <a:schemeClr val="tx1"/>
        </a:solidFill>
        <a:latin typeface="+mn-lt"/>
        <a:ea typeface="+mn-ea"/>
        <a:cs typeface="+mn-cs"/>
      </a:defRPr>
    </a:lvl4pPr>
    <a:lvl5pPr marL="8778240" algn="l" defTabSz="4389120" rtl="0" eaLnBrk="1" latinLnBrk="0" hangingPunct="1">
      <a:defRPr sz="8600" kern="1200">
        <a:solidFill>
          <a:schemeClr val="tx1"/>
        </a:solidFill>
        <a:latin typeface="+mn-lt"/>
        <a:ea typeface="+mn-ea"/>
        <a:cs typeface="+mn-cs"/>
      </a:defRPr>
    </a:lvl5pPr>
    <a:lvl6pPr marL="10972800" algn="l" defTabSz="4389120" rtl="0" eaLnBrk="1" latinLnBrk="0" hangingPunct="1">
      <a:defRPr sz="8600" kern="1200">
        <a:solidFill>
          <a:schemeClr val="tx1"/>
        </a:solidFill>
        <a:latin typeface="+mn-lt"/>
        <a:ea typeface="+mn-ea"/>
        <a:cs typeface="+mn-cs"/>
      </a:defRPr>
    </a:lvl6pPr>
    <a:lvl7pPr marL="13167360" algn="l" defTabSz="4389120" rtl="0" eaLnBrk="1" latinLnBrk="0" hangingPunct="1">
      <a:defRPr sz="8600" kern="1200">
        <a:solidFill>
          <a:schemeClr val="tx1"/>
        </a:solidFill>
        <a:latin typeface="+mn-lt"/>
        <a:ea typeface="+mn-ea"/>
        <a:cs typeface="+mn-cs"/>
      </a:defRPr>
    </a:lvl7pPr>
    <a:lvl8pPr marL="15361920" algn="l" defTabSz="4389120" rtl="0" eaLnBrk="1" latinLnBrk="0" hangingPunct="1">
      <a:defRPr sz="8600" kern="1200">
        <a:solidFill>
          <a:schemeClr val="tx1"/>
        </a:solidFill>
        <a:latin typeface="+mn-lt"/>
        <a:ea typeface="+mn-ea"/>
        <a:cs typeface="+mn-cs"/>
      </a:defRPr>
    </a:lvl8pPr>
    <a:lvl9pPr marL="17556480" algn="l" defTabSz="438912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2804"/>
    <a:srgbClr val="B85808"/>
    <a:srgbClr val="CCECFF"/>
    <a:srgbClr val="4F81BD"/>
    <a:srgbClr val="000000"/>
    <a:srgbClr val="ABBACC"/>
    <a:srgbClr val="D3D3D3"/>
    <a:srgbClr val="A9C1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5D4A6E-F183-00C1-E5C0-97C167884BD8}" v="9" dt="2022-04-13T01:45:33.349"/>
    <p1510:client id="{1495095C-2858-15DE-50B5-74B0951C62C0}" v="135" dt="2022-04-12T01:21:31.493"/>
    <p1510:client id="{255FEBDF-C58B-8EB6-F179-6488D1D0A8E1}" v="2315" dt="2022-04-11T05:05:33.225"/>
    <p1510:client id="{33DBD394-80F4-E96F-8091-74EBF5093D4C}" v="1966" dt="2022-04-13T01:31:57.146"/>
    <p1510:client id="{427B6F65-B102-AED6-877A-A1021C698303}" v="101" dt="2022-04-07T04:51:35.402"/>
    <p1510:client id="{6E349D9D-0D9A-E9B7-EDF9-02325581B143}" v="164" dt="2022-04-12T20:40:30.915"/>
    <p1510:client id="{903C5356-2C29-DE35-006A-446B7A1987EE}" v="23" dt="2022-04-11T22:27:22.370"/>
    <p1510:client id="{9B9390EA-F99C-CF84-C540-316836B5E732}" v="19" dt="2022-04-13T02:08:38.754"/>
    <p1510:client id="{CB5544F1-7CE5-45EA-87D9-A1E094194992}" vWet="4" dt="2022-04-07T04:43:28.778"/>
    <p1510:client id="{D770545E-7270-5C72-0F10-F338CD61BF1C}" v="204" dt="2022-04-07T22:39:40.663"/>
    <p1510:client id="{DA71542C-13A5-2ADB-EA1E-425CA867487D}" v="296" dt="2022-04-11T20:04:22.84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1" d="100"/>
          <a:sy n="21" d="100"/>
        </p:scale>
        <p:origin x="1836" y="108"/>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hdphoto1.wdp>
</file>

<file path=ppt/media/image1.tiff>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jpe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11472E-C501-4A99-B6DB-A7BF26D3D2F5}" type="datetimeFigureOut">
              <a:rPr lang="en-US" smtClean="0"/>
              <a:t>4/18/2022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6CBD9D-8B4E-4218-8F89-5E9954280ABE}" type="slidenum">
              <a:rPr lang="en-US" smtClean="0"/>
              <a:t>‹#›</a:t>
            </a:fld>
            <a:endParaRPr lang="en-US"/>
          </a:p>
        </p:txBody>
      </p:sp>
    </p:spTree>
    <p:extLst>
      <p:ext uri="{BB962C8B-B14F-4D97-AF65-F5344CB8AC3E}">
        <p14:creationId xmlns:p14="http://schemas.microsoft.com/office/powerpoint/2010/main" val="4090619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96CBD9D-8B4E-4218-8F89-5E9954280ABE}" type="slidenum">
              <a:rPr lang="en-US" smtClean="0"/>
              <a:t>1</a:t>
            </a:fld>
            <a:endParaRPr lang="en-US"/>
          </a:p>
        </p:txBody>
      </p:sp>
    </p:spTree>
    <p:extLst>
      <p:ext uri="{BB962C8B-B14F-4D97-AF65-F5344CB8AC3E}">
        <p14:creationId xmlns:p14="http://schemas.microsoft.com/office/powerpoint/2010/main" val="10143953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template">
    <p:spTree>
      <p:nvGrpSpPr>
        <p:cNvPr id="1" name=""/>
        <p:cNvGrpSpPr/>
        <p:nvPr/>
      </p:nvGrpSpPr>
      <p:grpSpPr>
        <a:xfrm>
          <a:off x="0" y="0"/>
          <a:ext cx="0" cy="0"/>
          <a:chOff x="0" y="0"/>
          <a:chExt cx="0" cy="0"/>
        </a:xfrm>
      </p:grpSpPr>
      <p:sp>
        <p:nvSpPr>
          <p:cNvPr id="2" name="Title 1"/>
          <p:cNvSpPr>
            <a:spLocks noGrp="1"/>
          </p:cNvSpPr>
          <p:nvPr>
            <p:ph type="ctrTitle"/>
          </p:nvPr>
        </p:nvSpPr>
        <p:spPr>
          <a:xfrm>
            <a:off x="0" y="685800"/>
            <a:ext cx="43891200" cy="4800600"/>
          </a:xfrm>
        </p:spPr>
        <p:txBody>
          <a:bodyPr/>
          <a:lstStyle>
            <a:lvl1pPr>
              <a:defRPr/>
            </a:lvl1pPr>
          </a:lstStyle>
          <a:p>
            <a:r>
              <a:rPr lang="en-US"/>
              <a:t>Click to edit Master title style</a:t>
            </a:r>
          </a:p>
        </p:txBody>
      </p:sp>
      <p:sp>
        <p:nvSpPr>
          <p:cNvPr id="16" name="Content Placeholder 7"/>
          <p:cNvSpPr>
            <a:spLocks noGrp="1"/>
          </p:cNvSpPr>
          <p:nvPr userDrawn="1">
            <p:ph sz="quarter" idx="10"/>
          </p:nvPr>
        </p:nvSpPr>
        <p:spPr>
          <a:xfrm>
            <a:off x="29413200" y="30861000"/>
            <a:ext cx="13844016" cy="1219200"/>
          </a:xfrm>
          <a:prstGeom prst="rect">
            <a:avLst/>
          </a:prstGeom>
          <a:ln>
            <a:noFill/>
            <a:prstDash val="sysDot"/>
          </a:ln>
        </p:spPr>
        <p:txBody>
          <a:bodyPr anchor="ctr"/>
          <a:lstStyle>
            <a:lvl1pPr>
              <a:buFont typeface="Arial" pitchFamily="34" charset="0"/>
              <a:buChar char="•"/>
              <a:defRPr sz="9600" baseline="0">
                <a:latin typeface="+mj-lt"/>
              </a:defRPr>
            </a:lvl1pPr>
            <a:lvl2pPr>
              <a:buNone/>
              <a:defRPr/>
            </a:lvl2pPr>
            <a:lvl3pPr>
              <a:buNone/>
              <a:defRPr/>
            </a:lvl3pPr>
            <a:lvl4pPr>
              <a:buNone/>
              <a:defRPr/>
            </a:lvl4pPr>
            <a:lvl5pPr>
              <a:buNone/>
              <a:defRPr/>
            </a:lvl5pPr>
          </a:lstStyle>
          <a:p>
            <a:pPr lvl="0" algn="ctr">
              <a:buNone/>
            </a:pPr>
            <a:r>
              <a:rPr lang="en-US" sz="5200"/>
              <a:t>Click to edit Master text styles</a:t>
            </a:r>
          </a:p>
        </p:txBody>
      </p:sp>
      <p:sp>
        <p:nvSpPr>
          <p:cNvPr id="17" name="Content Placeholder 9"/>
          <p:cNvSpPr>
            <a:spLocks noGrp="1"/>
          </p:cNvSpPr>
          <p:nvPr userDrawn="1">
            <p:ph sz="quarter" idx="11"/>
          </p:nvPr>
        </p:nvSpPr>
        <p:spPr>
          <a:xfrm>
            <a:off x="29413200" y="5471160"/>
            <a:ext cx="13844016" cy="16550640"/>
          </a:xfrm>
          <a:prstGeom prst="rect">
            <a:avLst/>
          </a:prstGeom>
          <a:ln>
            <a:noFill/>
            <a:prstDash val="sysDot"/>
          </a:ln>
        </p:spPr>
        <p:txBody>
          <a:bodyPr/>
          <a:lstStyle>
            <a:lvl1pPr algn="ctr">
              <a:buNone/>
              <a:defRPr sz="6000">
                <a:latin typeface="+mj-lt"/>
              </a:defRPr>
            </a:lvl1pPr>
          </a:lstStyle>
          <a:p>
            <a:pPr lvl="0"/>
            <a:r>
              <a:rPr lang="en-US"/>
              <a:t>Click to edit Master text styles</a:t>
            </a:r>
          </a:p>
          <a:p>
            <a:pPr lvl="1"/>
            <a:r>
              <a:rPr lang="en-US"/>
              <a:t>Second level</a:t>
            </a:r>
          </a:p>
          <a:p>
            <a:pPr lvl="2"/>
            <a:r>
              <a:rPr lang="en-US"/>
              <a:t>Third level</a:t>
            </a:r>
          </a:p>
        </p:txBody>
      </p:sp>
      <p:sp>
        <p:nvSpPr>
          <p:cNvPr id="20" name="Content Placeholder 7"/>
          <p:cNvSpPr>
            <a:spLocks noGrp="1"/>
          </p:cNvSpPr>
          <p:nvPr userDrawn="1">
            <p:ph sz="quarter" idx="12"/>
          </p:nvPr>
        </p:nvSpPr>
        <p:spPr>
          <a:xfrm>
            <a:off x="29413200" y="27432000"/>
            <a:ext cx="13844016" cy="3200400"/>
          </a:xfrm>
          <a:prstGeom prst="rect">
            <a:avLst/>
          </a:prstGeom>
          <a:ln>
            <a:noFill/>
            <a:prstDash val="sysDot"/>
          </a:ln>
        </p:spPr>
        <p:txBody>
          <a:bodyPr anchor="ctr"/>
          <a:lstStyle>
            <a:lvl1pPr>
              <a:buFont typeface="Arial" pitchFamily="34" charset="0"/>
              <a:buChar char="•"/>
              <a:defRPr sz="9600" baseline="0">
                <a:latin typeface="+mj-lt"/>
              </a:defRPr>
            </a:lvl1pPr>
            <a:lvl2pPr>
              <a:buNone/>
              <a:defRPr/>
            </a:lvl2pPr>
            <a:lvl3pPr>
              <a:buNone/>
              <a:defRPr/>
            </a:lvl3pPr>
            <a:lvl4pPr>
              <a:buNone/>
              <a:defRPr/>
            </a:lvl4pPr>
            <a:lvl5pPr>
              <a:buNone/>
              <a:defRPr/>
            </a:lvl5pPr>
          </a:lstStyle>
          <a:p>
            <a:pPr lvl="0" algn="ctr">
              <a:buNone/>
            </a:pPr>
            <a:r>
              <a:rPr lang="en-US" sz="5200"/>
              <a:t>Click to edit Master text styles</a:t>
            </a:r>
          </a:p>
        </p:txBody>
      </p:sp>
      <p:sp>
        <p:nvSpPr>
          <p:cNvPr id="21" name="Content Placeholder 7"/>
          <p:cNvSpPr>
            <a:spLocks noGrp="1"/>
          </p:cNvSpPr>
          <p:nvPr userDrawn="1">
            <p:ph sz="quarter" idx="13"/>
          </p:nvPr>
        </p:nvSpPr>
        <p:spPr>
          <a:xfrm>
            <a:off x="29413200" y="22326600"/>
            <a:ext cx="13844016" cy="4873752"/>
          </a:xfrm>
          <a:prstGeom prst="rect">
            <a:avLst/>
          </a:prstGeom>
          <a:ln>
            <a:noFill/>
            <a:prstDash val="sysDot"/>
          </a:ln>
        </p:spPr>
        <p:txBody>
          <a:bodyPr anchor="ctr"/>
          <a:lstStyle>
            <a:lvl1pPr>
              <a:buFont typeface="Arial" pitchFamily="34" charset="0"/>
              <a:buChar char="•"/>
              <a:defRPr sz="9600" baseline="0">
                <a:latin typeface="+mj-lt"/>
              </a:defRPr>
            </a:lvl1pPr>
            <a:lvl2pPr>
              <a:buNone/>
              <a:defRPr/>
            </a:lvl2pPr>
            <a:lvl3pPr>
              <a:buNone/>
              <a:defRPr/>
            </a:lvl3pPr>
            <a:lvl4pPr>
              <a:buNone/>
              <a:defRPr/>
            </a:lvl4pPr>
            <a:lvl5pPr>
              <a:buNone/>
              <a:defRPr/>
            </a:lvl5pPr>
          </a:lstStyle>
          <a:p>
            <a:pPr lvl="0" algn="ctr">
              <a:buNone/>
            </a:pPr>
            <a:r>
              <a:rPr lang="en-US" sz="5200"/>
              <a:t>Click to edit Master text styles</a:t>
            </a:r>
          </a:p>
        </p:txBody>
      </p:sp>
      <p:sp>
        <p:nvSpPr>
          <p:cNvPr id="22" name="Content Placeholder 9"/>
          <p:cNvSpPr>
            <a:spLocks noGrp="1"/>
          </p:cNvSpPr>
          <p:nvPr userDrawn="1">
            <p:ph sz="quarter" idx="14"/>
          </p:nvPr>
        </p:nvSpPr>
        <p:spPr>
          <a:xfrm>
            <a:off x="15049500" y="5486400"/>
            <a:ext cx="13844016" cy="26773632"/>
          </a:xfrm>
          <a:prstGeom prst="rect">
            <a:avLst/>
          </a:prstGeom>
          <a:ln>
            <a:noFill/>
            <a:prstDash val="sysDot"/>
          </a:ln>
        </p:spPr>
        <p:txBody>
          <a:bodyPr/>
          <a:lstStyle>
            <a:lvl1pPr algn="ctr">
              <a:buNone/>
              <a:defRPr sz="6000">
                <a:latin typeface="+mj-lt"/>
              </a:defRPr>
            </a:lvl1pPr>
          </a:lstStyle>
          <a:p>
            <a:pPr lvl="0"/>
            <a:r>
              <a:rPr lang="en-US"/>
              <a:t>Click to edit Master text styles</a:t>
            </a:r>
          </a:p>
          <a:p>
            <a:pPr lvl="1"/>
            <a:r>
              <a:rPr lang="en-US"/>
              <a:t>Second level</a:t>
            </a:r>
          </a:p>
          <a:p>
            <a:pPr lvl="2"/>
            <a:r>
              <a:rPr lang="en-US"/>
              <a:t>Third level</a:t>
            </a:r>
          </a:p>
        </p:txBody>
      </p:sp>
      <p:sp>
        <p:nvSpPr>
          <p:cNvPr id="23" name="Content Placeholder 9"/>
          <p:cNvSpPr>
            <a:spLocks noGrp="1"/>
          </p:cNvSpPr>
          <p:nvPr userDrawn="1">
            <p:ph sz="quarter" idx="15"/>
          </p:nvPr>
        </p:nvSpPr>
        <p:spPr>
          <a:xfrm>
            <a:off x="685800" y="5486400"/>
            <a:ext cx="13844016" cy="26773632"/>
          </a:xfrm>
          <a:prstGeom prst="rect">
            <a:avLst/>
          </a:prstGeom>
          <a:ln>
            <a:noFill/>
            <a:prstDash val="sysDot"/>
          </a:ln>
        </p:spPr>
        <p:txBody>
          <a:bodyPr/>
          <a:lstStyle>
            <a:lvl1pPr algn="ctr">
              <a:buNone/>
              <a:defRPr sz="6000">
                <a:latin typeface="+mj-lt"/>
              </a:defRPr>
            </a:lvl1pPr>
          </a:lstStyle>
          <a:p>
            <a:pPr lvl="0"/>
            <a:r>
              <a:rPr lang="en-US"/>
              <a:t>Click to edit Master text styles</a:t>
            </a:r>
          </a:p>
          <a:p>
            <a:pPr lvl="1"/>
            <a:r>
              <a:rPr lang="en-US"/>
              <a:t>Second level</a:t>
            </a:r>
          </a:p>
          <a:p>
            <a:pPr lvl="2"/>
            <a:r>
              <a:rPr lang="en-US"/>
              <a:t>Third level</a:t>
            </a:r>
          </a:p>
        </p:txBody>
      </p:sp>
      <p:pic>
        <p:nvPicPr>
          <p:cNvPr id="12" name="Picture 11" descr="wsu_logo_transp_eecs.tif"/>
          <p:cNvPicPr>
            <a:picLocks noChangeAspect="1"/>
          </p:cNvPicPr>
          <p:nvPr userDrawn="1"/>
        </p:nvPicPr>
        <p:blipFill>
          <a:blip r:embed="rId2"/>
          <a:stretch>
            <a:fillRect/>
          </a:stretch>
        </p:blipFill>
        <p:spPr>
          <a:xfrm>
            <a:off x="268305" y="1030357"/>
            <a:ext cx="8951895" cy="38862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12115800"/>
            <a:ext cx="40614600" cy="10210800"/>
          </a:xfrm>
          <a:prstGeom prst="rect">
            <a:avLst/>
          </a:prstGeom>
        </p:spPr>
        <p:txBody>
          <a:bodyPr vert="horz" lIns="438912" tIns="219456" rIns="438912" bIns="219456" rtlCol="0" anchor="ctr">
            <a:normAutofit/>
          </a:bodyPr>
          <a:lstStyle/>
          <a:p>
            <a:r>
              <a:rPr lang="en-US"/>
              <a:t>Sr. Design Template for Poster</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ctr" defTabSz="438912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438912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6160" indent="-1371600" algn="l" defTabSz="4389120"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400" indent="-1097280" algn="l" defTabSz="4389120"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96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52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7008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464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920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376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9120" rtl="0" eaLnBrk="1" latinLnBrk="0" hangingPunct="1">
        <a:defRPr sz="8600" kern="1200">
          <a:solidFill>
            <a:schemeClr val="tx1"/>
          </a:solidFill>
          <a:latin typeface="+mn-lt"/>
          <a:ea typeface="+mn-ea"/>
          <a:cs typeface="+mn-cs"/>
        </a:defRPr>
      </a:lvl1pPr>
      <a:lvl2pPr marL="2194560" algn="l" defTabSz="4389120" rtl="0" eaLnBrk="1" latinLnBrk="0" hangingPunct="1">
        <a:defRPr sz="8600" kern="1200">
          <a:solidFill>
            <a:schemeClr val="tx1"/>
          </a:solidFill>
          <a:latin typeface="+mn-lt"/>
          <a:ea typeface="+mn-ea"/>
          <a:cs typeface="+mn-cs"/>
        </a:defRPr>
      </a:lvl2pPr>
      <a:lvl3pPr marL="4389120" algn="l" defTabSz="4389120" rtl="0" eaLnBrk="1" latinLnBrk="0" hangingPunct="1">
        <a:defRPr sz="8600" kern="1200">
          <a:solidFill>
            <a:schemeClr val="tx1"/>
          </a:solidFill>
          <a:latin typeface="+mn-lt"/>
          <a:ea typeface="+mn-ea"/>
          <a:cs typeface="+mn-cs"/>
        </a:defRPr>
      </a:lvl3pPr>
      <a:lvl4pPr marL="6583680" algn="l" defTabSz="4389120" rtl="0" eaLnBrk="1" latinLnBrk="0" hangingPunct="1">
        <a:defRPr sz="8600" kern="1200">
          <a:solidFill>
            <a:schemeClr val="tx1"/>
          </a:solidFill>
          <a:latin typeface="+mn-lt"/>
          <a:ea typeface="+mn-ea"/>
          <a:cs typeface="+mn-cs"/>
        </a:defRPr>
      </a:lvl4pPr>
      <a:lvl5pPr marL="8778240" algn="l" defTabSz="4389120" rtl="0" eaLnBrk="1" latinLnBrk="0" hangingPunct="1">
        <a:defRPr sz="8600" kern="1200">
          <a:solidFill>
            <a:schemeClr val="tx1"/>
          </a:solidFill>
          <a:latin typeface="+mn-lt"/>
          <a:ea typeface="+mn-ea"/>
          <a:cs typeface="+mn-cs"/>
        </a:defRPr>
      </a:lvl5pPr>
      <a:lvl6pPr marL="10972800" algn="l" defTabSz="4389120" rtl="0" eaLnBrk="1" latinLnBrk="0" hangingPunct="1">
        <a:defRPr sz="8600" kern="1200">
          <a:solidFill>
            <a:schemeClr val="tx1"/>
          </a:solidFill>
          <a:latin typeface="+mn-lt"/>
          <a:ea typeface="+mn-ea"/>
          <a:cs typeface="+mn-cs"/>
        </a:defRPr>
      </a:lvl6pPr>
      <a:lvl7pPr marL="13167360" algn="l" defTabSz="4389120" rtl="0" eaLnBrk="1" latinLnBrk="0" hangingPunct="1">
        <a:defRPr sz="8600" kern="1200">
          <a:solidFill>
            <a:schemeClr val="tx1"/>
          </a:solidFill>
          <a:latin typeface="+mn-lt"/>
          <a:ea typeface="+mn-ea"/>
          <a:cs typeface="+mn-cs"/>
        </a:defRPr>
      </a:lvl7pPr>
      <a:lvl8pPr marL="15361920" algn="l" defTabSz="4389120" rtl="0" eaLnBrk="1" latinLnBrk="0" hangingPunct="1">
        <a:defRPr sz="8600" kern="1200">
          <a:solidFill>
            <a:schemeClr val="tx1"/>
          </a:solidFill>
          <a:latin typeface="+mn-lt"/>
          <a:ea typeface="+mn-ea"/>
          <a:cs typeface="+mn-cs"/>
        </a:defRPr>
      </a:lvl8pPr>
      <a:lvl9pPr marL="17556480" algn="l" defTabSz="438912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svg"/><Relationship Id="rId26" Type="http://schemas.openxmlformats.org/officeDocument/2006/relationships/image" Target="../media/image24.jpeg"/><Relationship Id="rId3" Type="http://schemas.openxmlformats.org/officeDocument/2006/relationships/image" Target="../media/image2.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5" Type="http://schemas.openxmlformats.org/officeDocument/2006/relationships/image" Target="../media/image23.png"/><Relationship Id="rId2" Type="http://schemas.openxmlformats.org/officeDocument/2006/relationships/notesSlide" Target="../notesSlides/notesSlide1.xml"/><Relationship Id="rId16" Type="http://schemas.openxmlformats.org/officeDocument/2006/relationships/image" Target="../media/image14.svg"/><Relationship Id="rId20" Type="http://schemas.openxmlformats.org/officeDocument/2006/relationships/image" Target="../media/image18.svg"/><Relationship Id="rId29" Type="http://schemas.openxmlformats.org/officeDocument/2006/relationships/image" Target="../media/image27.pn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24" Type="http://schemas.openxmlformats.org/officeDocument/2006/relationships/image" Target="../media/image22.png"/><Relationship Id="rId32" Type="http://schemas.openxmlformats.org/officeDocument/2006/relationships/image" Target="../media/image30.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image" Target="../media/image21.png"/><Relationship Id="rId28" Type="http://schemas.openxmlformats.org/officeDocument/2006/relationships/image" Target="../media/image26.png"/><Relationship Id="rId10" Type="http://schemas.openxmlformats.org/officeDocument/2006/relationships/image" Target="../media/image8.png"/><Relationship Id="rId19" Type="http://schemas.openxmlformats.org/officeDocument/2006/relationships/image" Target="../media/image17.png"/><Relationship Id="rId31" Type="http://schemas.openxmlformats.org/officeDocument/2006/relationships/image" Target="../media/image29.png"/><Relationship Id="rId4" Type="http://schemas.microsoft.com/office/2007/relationships/hdphoto" Target="../media/hdphoto1.wdp"/><Relationship Id="rId9" Type="http://schemas.openxmlformats.org/officeDocument/2006/relationships/image" Target="../media/image7.png"/><Relationship Id="rId14" Type="http://schemas.openxmlformats.org/officeDocument/2006/relationships/image" Target="../media/image12.svg"/><Relationship Id="rId22" Type="http://schemas.openxmlformats.org/officeDocument/2006/relationships/image" Target="../media/image20.jpeg"/><Relationship Id="rId27" Type="http://schemas.openxmlformats.org/officeDocument/2006/relationships/image" Target="../media/image25.png"/><Relationship Id="rId30"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50000">
              <a:schemeClr val="accent6">
                <a:lumMod val="75000"/>
              </a:schemeClr>
            </a:gs>
            <a:gs pos="0">
              <a:schemeClr val="accent6">
                <a:lumMod val="50000"/>
              </a:schemeClr>
            </a:gs>
            <a:gs pos="100000">
              <a:srgbClr val="FFC000"/>
            </a:gs>
          </a:gsLst>
          <a:lin ang="16200000" scaled="1"/>
        </a:gradFill>
        <a:effectLst/>
      </p:bgPr>
    </p:bg>
    <p:spTree>
      <p:nvGrpSpPr>
        <p:cNvPr id="1" name=""/>
        <p:cNvGrpSpPr/>
        <p:nvPr/>
      </p:nvGrpSpPr>
      <p:grpSpPr>
        <a:xfrm>
          <a:off x="0" y="0"/>
          <a:ext cx="0" cy="0"/>
          <a:chOff x="0" y="0"/>
          <a:chExt cx="0" cy="0"/>
        </a:xfrm>
      </p:grpSpPr>
      <p:pic>
        <p:nvPicPr>
          <p:cNvPr id="19" name="Picture 18" descr="A picture containing dome&#10;&#10;Description automatically generated">
            <a:extLst>
              <a:ext uri="{FF2B5EF4-FFF2-40B4-BE49-F238E27FC236}">
                <a16:creationId xmlns:a16="http://schemas.microsoft.com/office/drawing/2014/main" id="{8C8821A3-1DFF-4090-BC07-2469B22AB86C}"/>
              </a:ext>
            </a:extLst>
          </p:cNvPr>
          <p:cNvPicPr>
            <a:picLocks noChangeAspect="1"/>
          </p:cNvPicPr>
          <p:nvPr/>
        </p:nvPicPr>
        <p:blipFill>
          <a:blip r:embed="rId3">
            <a:alphaModFix amt="26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a:xfrm>
            <a:off x="36991860" y="-290149"/>
            <a:ext cx="5812854" cy="5812854"/>
          </a:xfrm>
          <a:prstGeom prst="rect">
            <a:avLst/>
          </a:prstGeom>
          <a:noFill/>
          <a:ln>
            <a:noFill/>
          </a:ln>
          <a:effectLst>
            <a:glow>
              <a:schemeClr val="accent6">
                <a:alpha val="40000"/>
              </a:schemeClr>
            </a:glow>
            <a:outerShdw dist="50800" dir="5400000" sx="105000" sy="105000" algn="ctr" rotWithShape="0">
              <a:srgbClr val="000000">
                <a:alpha val="0"/>
              </a:srgbClr>
            </a:outerShdw>
          </a:effectLst>
        </p:spPr>
      </p:pic>
      <p:sp>
        <p:nvSpPr>
          <p:cNvPr id="124" name="Rectangle 123">
            <a:extLst>
              <a:ext uri="{FF2B5EF4-FFF2-40B4-BE49-F238E27FC236}">
                <a16:creationId xmlns:a16="http://schemas.microsoft.com/office/drawing/2014/main" id="{1E45DFBD-58F0-46E0-A396-031D84DBC85E}"/>
              </a:ext>
            </a:extLst>
          </p:cNvPr>
          <p:cNvSpPr/>
          <p:nvPr/>
        </p:nvSpPr>
        <p:spPr>
          <a:xfrm>
            <a:off x="28955240" y="30837581"/>
            <a:ext cx="14443960" cy="11324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3" name="Rectangle 122">
            <a:extLst>
              <a:ext uri="{FF2B5EF4-FFF2-40B4-BE49-F238E27FC236}">
                <a16:creationId xmlns:a16="http://schemas.microsoft.com/office/drawing/2014/main" id="{E94201BD-B9DB-4FA9-BBD7-8652B1FBCA89}"/>
              </a:ext>
            </a:extLst>
          </p:cNvPr>
          <p:cNvSpPr/>
          <p:nvPr/>
        </p:nvSpPr>
        <p:spPr>
          <a:xfrm>
            <a:off x="28955240" y="27361880"/>
            <a:ext cx="14443960" cy="330209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1" name="Rectangle 120">
            <a:extLst>
              <a:ext uri="{FF2B5EF4-FFF2-40B4-BE49-F238E27FC236}">
                <a16:creationId xmlns:a16="http://schemas.microsoft.com/office/drawing/2014/main" id="{3E2DB792-A4F2-4774-BDEC-08D9D9FB2257}"/>
              </a:ext>
            </a:extLst>
          </p:cNvPr>
          <p:cNvSpPr/>
          <p:nvPr/>
        </p:nvSpPr>
        <p:spPr>
          <a:xfrm>
            <a:off x="28955240" y="22112099"/>
            <a:ext cx="14443960" cy="5091301"/>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0" name="Rectangle 119">
            <a:extLst>
              <a:ext uri="{FF2B5EF4-FFF2-40B4-BE49-F238E27FC236}">
                <a16:creationId xmlns:a16="http://schemas.microsoft.com/office/drawing/2014/main" id="{3DBB5630-8C0F-4391-806E-5D8AFEC67ACB}"/>
              </a:ext>
            </a:extLst>
          </p:cNvPr>
          <p:cNvSpPr/>
          <p:nvPr/>
        </p:nvSpPr>
        <p:spPr>
          <a:xfrm>
            <a:off x="28951052" y="5190130"/>
            <a:ext cx="14443960" cy="16751798"/>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4" name="Rectangle 113">
            <a:extLst>
              <a:ext uri="{FF2B5EF4-FFF2-40B4-BE49-F238E27FC236}">
                <a16:creationId xmlns:a16="http://schemas.microsoft.com/office/drawing/2014/main" id="{09F2ED99-5089-491E-8429-FA820BDCEB51}"/>
              </a:ext>
            </a:extLst>
          </p:cNvPr>
          <p:cNvSpPr/>
          <p:nvPr/>
        </p:nvSpPr>
        <p:spPr>
          <a:xfrm>
            <a:off x="14940147" y="5190130"/>
            <a:ext cx="13762038" cy="26749031"/>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1" name="Rectangle 110">
            <a:extLst>
              <a:ext uri="{FF2B5EF4-FFF2-40B4-BE49-F238E27FC236}">
                <a16:creationId xmlns:a16="http://schemas.microsoft.com/office/drawing/2014/main" id="{48D3DA1D-E3B0-40BF-A677-A2EA1EABCD9D}"/>
              </a:ext>
            </a:extLst>
          </p:cNvPr>
          <p:cNvSpPr/>
          <p:nvPr/>
        </p:nvSpPr>
        <p:spPr>
          <a:xfrm>
            <a:off x="559268" y="5190130"/>
            <a:ext cx="14104292" cy="26779868"/>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 name="Title 1"/>
          <p:cNvSpPr>
            <a:spLocks noGrp="1"/>
          </p:cNvSpPr>
          <p:nvPr>
            <p:ph type="ctrTitle"/>
          </p:nvPr>
        </p:nvSpPr>
        <p:spPr>
          <a:xfrm>
            <a:off x="10694210" y="1095183"/>
            <a:ext cx="22924007" cy="1700753"/>
          </a:xfrm>
        </p:spPr>
        <p:txBody>
          <a:bodyPr>
            <a:normAutofit fontScale="90000"/>
          </a:bodyPr>
          <a:lstStyle/>
          <a:p>
            <a:r>
              <a:rPr lang="en-US" sz="9800" b="1" u="sng"/>
              <a:t>Natural Language Processing &amp; </a:t>
            </a:r>
            <a:br>
              <a:rPr lang="en-US" sz="9800" b="1" u="sng"/>
            </a:br>
            <a:r>
              <a:rPr lang="en-US" sz="9800" b="1" u="sng"/>
              <a:t>Taxonomy Creation Tool</a:t>
            </a:r>
            <a:br>
              <a:rPr lang="en-US" sz="8900"/>
            </a:br>
            <a:endParaRPr lang="en-US" sz="5500">
              <a:cs typeface="Arial"/>
            </a:endParaRPr>
          </a:p>
        </p:txBody>
      </p:sp>
      <p:sp>
        <p:nvSpPr>
          <p:cNvPr id="15" name="Content Placeholder 9"/>
          <p:cNvSpPr txBox="1">
            <a:spLocks/>
          </p:cNvSpPr>
          <p:nvPr/>
        </p:nvSpPr>
        <p:spPr>
          <a:xfrm>
            <a:off x="16744950" y="5317642"/>
            <a:ext cx="10401300" cy="1136216"/>
          </a:xfrm>
          <a:prstGeom prst="rect">
            <a:avLst/>
          </a:prstGeom>
          <a:ln w="28575">
            <a:noFill/>
            <a:prstDash val="solid"/>
          </a:ln>
        </p:spPr>
        <p:txBody>
          <a:bodyPr lIns="91440" tIns="45720" rIns="91440" bIns="45720" anchor="t"/>
          <a:lstStyle>
            <a:lvl1pPr algn="ctr">
              <a:buNone/>
              <a:defRPr/>
            </a:lvl1pPr>
          </a:lstStyle>
          <a:p>
            <a:pPr marL="1645920" marR="0" lvl="0" indent="-1645920" algn="ctr" defTabSz="4389120" rtl="0" eaLnBrk="1" fontAlgn="auto" latinLnBrk="0" hangingPunct="1">
              <a:lnSpc>
                <a:spcPct val="100000"/>
              </a:lnSpc>
              <a:spcBef>
                <a:spcPct val="20000"/>
              </a:spcBef>
              <a:spcAft>
                <a:spcPts val="0"/>
              </a:spcAft>
              <a:buClrTx/>
              <a:buSzTx/>
              <a:buFont typeface="Arial" pitchFamily="34" charset="0"/>
              <a:buNone/>
              <a:tabLst/>
              <a:defRPr/>
            </a:pPr>
            <a:r>
              <a:rPr lang="en-US" sz="5400" b="1" i="1" u="sng">
                <a:latin typeface="+mj-lt"/>
              </a:rPr>
              <a:t>Pipeline</a:t>
            </a:r>
            <a:endParaRPr lang="en-US" sz="5400" b="1" i="1" u="sng" strike="noStrike" kern="1200" cap="none" spc="0" normalizeH="0" baseline="0" noProof="0" dirty="0">
              <a:ln>
                <a:noFill/>
              </a:ln>
              <a:effectLst/>
              <a:uLnTx/>
              <a:uFillTx/>
              <a:latin typeface="+mj-lt"/>
              <a:cs typeface="Arial"/>
            </a:endParaRPr>
          </a:p>
        </p:txBody>
      </p:sp>
      <p:sp>
        <p:nvSpPr>
          <p:cNvPr id="18" name="Content Placeholder 9"/>
          <p:cNvSpPr txBox="1">
            <a:spLocks/>
          </p:cNvSpPr>
          <p:nvPr/>
        </p:nvSpPr>
        <p:spPr>
          <a:xfrm>
            <a:off x="748088" y="5274277"/>
            <a:ext cx="13844016" cy="1245278"/>
          </a:xfrm>
          <a:prstGeom prst="rect">
            <a:avLst/>
          </a:prstGeom>
          <a:noFill/>
          <a:ln w="28575">
            <a:noFill/>
            <a:prstDash val="solid"/>
          </a:ln>
        </p:spPr>
        <p:txBody>
          <a:bodyPr lIns="91440" tIns="45720" rIns="91440" bIns="45720" anchor="t"/>
          <a:lstStyle>
            <a:lvl1pPr algn="ctr">
              <a:buNone/>
              <a:defRPr/>
            </a:lvl1pPr>
          </a:lstStyle>
          <a:p>
            <a:pPr marL="1645920" indent="-1645920">
              <a:spcBef>
                <a:spcPts val="1400"/>
              </a:spcBef>
              <a:defRPr/>
            </a:pPr>
            <a:r>
              <a:rPr lang="en-US" sz="5400" b="1" i="1" u="sng">
                <a:solidFill>
                  <a:srgbClr val="000000"/>
                </a:solidFill>
                <a:latin typeface="+mj-lt"/>
                <a:cs typeface="Arial"/>
              </a:rPr>
              <a:t>Why do we need parsers?</a:t>
            </a:r>
            <a:endParaRPr lang="en-US" sz="5400" b="1" i="1">
              <a:latin typeface="+mj-lt"/>
              <a:cs typeface="Times New Roman"/>
            </a:endParaRPr>
          </a:p>
        </p:txBody>
      </p:sp>
      <p:sp>
        <p:nvSpPr>
          <p:cNvPr id="27" name="Content Placeholder 9"/>
          <p:cNvSpPr>
            <a:spLocks noGrp="1"/>
          </p:cNvSpPr>
          <p:nvPr>
            <p:ph sz="quarter" idx="4294967295"/>
          </p:nvPr>
        </p:nvSpPr>
        <p:spPr>
          <a:xfrm>
            <a:off x="32918400" y="5352374"/>
            <a:ext cx="6725265" cy="1138306"/>
          </a:xfrm>
          <a:prstGeom prst="rect">
            <a:avLst/>
          </a:prstGeom>
          <a:ln w="28575">
            <a:noFill/>
            <a:prstDash val="solid"/>
          </a:ln>
        </p:spPr>
        <p:txBody>
          <a:bodyPr lIns="91440" tIns="45720" rIns="91440" bIns="45720" anchor="t"/>
          <a:lstStyle>
            <a:lvl1pPr algn="ctr">
              <a:buNone/>
              <a:defRPr sz="6000">
                <a:latin typeface="+mj-lt"/>
              </a:defRPr>
            </a:lvl1pPr>
          </a:lstStyle>
          <a:p>
            <a:r>
              <a:rPr lang="en-US" sz="5400" b="1" i="1" u="sng">
                <a:cs typeface="Arial"/>
              </a:rPr>
              <a:t>Testing</a:t>
            </a:r>
          </a:p>
        </p:txBody>
      </p:sp>
      <p:sp>
        <p:nvSpPr>
          <p:cNvPr id="17" name="Rectangle: Rounded Corners 16">
            <a:extLst>
              <a:ext uri="{FF2B5EF4-FFF2-40B4-BE49-F238E27FC236}">
                <a16:creationId xmlns:a16="http://schemas.microsoft.com/office/drawing/2014/main" id="{B77CB43B-A3B0-D194-B96C-4AC12505184F}"/>
              </a:ext>
            </a:extLst>
          </p:cNvPr>
          <p:cNvSpPr/>
          <p:nvPr/>
        </p:nvSpPr>
        <p:spPr>
          <a:xfrm>
            <a:off x="835856" y="6302846"/>
            <a:ext cx="13586107" cy="2324365"/>
          </a:xfrm>
          <a:prstGeom prst="roundRect">
            <a:avLst>
              <a:gd name="adj" fmla="val 7651"/>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lnSpc>
                <a:spcPct val="150000"/>
              </a:lnSpc>
            </a:pPr>
            <a:r>
              <a:rPr lang="en-US" sz="2400" i="0">
                <a:solidFill>
                  <a:schemeClr val="tx1"/>
                </a:solidFill>
                <a:effectLst/>
                <a:latin typeface="+mj-lt"/>
              </a:rPr>
              <a:t>“The quick brown fox jumps over the lazy dog" is a </a:t>
            </a:r>
            <a:r>
              <a:rPr lang="en-US" sz="2400" i="0" strike="noStrike">
                <a:solidFill>
                  <a:schemeClr val="tx1"/>
                </a:solidFill>
                <a:effectLst/>
                <a:latin typeface="+mj-lt"/>
              </a:rPr>
              <a:t>pangram</a:t>
            </a:r>
            <a:r>
              <a:rPr lang="en-US" sz="2400" i="0">
                <a:solidFill>
                  <a:schemeClr val="tx1"/>
                </a:solidFill>
                <a:effectLst/>
                <a:latin typeface="+mj-lt"/>
              </a:rPr>
              <a:t>—a </a:t>
            </a:r>
            <a:r>
              <a:rPr lang="en-US" sz="2400" i="0" strike="noStrike">
                <a:solidFill>
                  <a:schemeClr val="tx1"/>
                </a:solidFill>
                <a:effectLst/>
                <a:latin typeface="+mj-lt"/>
              </a:rPr>
              <a:t>sentence</a:t>
            </a:r>
            <a:r>
              <a:rPr lang="en-US" sz="2400" i="0">
                <a:solidFill>
                  <a:schemeClr val="tx1"/>
                </a:solidFill>
                <a:effectLst/>
                <a:latin typeface="+mj-lt"/>
              </a:rPr>
              <a:t> that contains all the letters of the </a:t>
            </a:r>
            <a:r>
              <a:rPr lang="en-US" sz="2400" i="0" strike="noStrike">
                <a:solidFill>
                  <a:schemeClr val="tx1"/>
                </a:solidFill>
                <a:effectLst/>
                <a:latin typeface="+mj-lt"/>
              </a:rPr>
              <a:t>alphabet</a:t>
            </a:r>
            <a:r>
              <a:rPr lang="en-US" sz="2400" i="0">
                <a:solidFill>
                  <a:schemeClr val="tx1"/>
                </a:solidFill>
                <a:effectLst/>
                <a:latin typeface="+mj-lt"/>
              </a:rPr>
              <a:t>. The phrase is commonly used for touch-typing practice, testing </a:t>
            </a:r>
            <a:r>
              <a:rPr lang="en-US" sz="2400" i="0" strike="noStrike">
                <a:solidFill>
                  <a:schemeClr val="tx1"/>
                </a:solidFill>
                <a:effectLst/>
                <a:latin typeface="+mj-lt"/>
              </a:rPr>
              <a:t>typewriters</a:t>
            </a:r>
            <a:r>
              <a:rPr lang="en-US" sz="2400" i="0">
                <a:solidFill>
                  <a:schemeClr val="tx1"/>
                </a:solidFill>
                <a:effectLst/>
                <a:latin typeface="+mj-lt"/>
              </a:rPr>
              <a:t> and </a:t>
            </a:r>
            <a:r>
              <a:rPr lang="en-US" sz="2400" i="0" strike="noStrike">
                <a:solidFill>
                  <a:schemeClr val="tx1"/>
                </a:solidFill>
                <a:effectLst/>
                <a:latin typeface="+mj-lt"/>
              </a:rPr>
              <a:t>computer keyboards</a:t>
            </a:r>
            <a:r>
              <a:rPr lang="en-US" sz="2400" i="0">
                <a:solidFill>
                  <a:schemeClr val="tx1"/>
                </a:solidFill>
                <a:effectLst/>
                <a:latin typeface="+mj-lt"/>
              </a:rPr>
              <a:t>, displaying examples of </a:t>
            </a:r>
            <a:r>
              <a:rPr lang="en-US" sz="2400" i="0" strike="noStrike">
                <a:solidFill>
                  <a:schemeClr val="tx1"/>
                </a:solidFill>
                <a:effectLst/>
                <a:latin typeface="+mj-lt"/>
              </a:rPr>
              <a:t>fonts</a:t>
            </a:r>
            <a:r>
              <a:rPr lang="en-US" sz="2400" i="0">
                <a:solidFill>
                  <a:schemeClr val="tx1"/>
                </a:solidFill>
                <a:effectLst/>
                <a:latin typeface="+mj-lt"/>
              </a:rPr>
              <a:t>, and other applications involving text where the use of all letters in the alphabet is desired.</a:t>
            </a:r>
            <a:endParaRPr lang="en-US" sz="2400">
              <a:solidFill>
                <a:schemeClr val="tx1"/>
              </a:solidFill>
              <a:latin typeface="+mj-lt"/>
            </a:endParaRPr>
          </a:p>
        </p:txBody>
      </p:sp>
      <p:pic>
        <p:nvPicPr>
          <p:cNvPr id="33" name="Picture 33" descr="Chart&#10;&#10;Description automatically generated">
            <a:extLst>
              <a:ext uri="{FF2B5EF4-FFF2-40B4-BE49-F238E27FC236}">
                <a16:creationId xmlns:a16="http://schemas.microsoft.com/office/drawing/2014/main" id="{AF350363-0043-650E-B00D-72699639DCDF}"/>
              </a:ext>
            </a:extLst>
          </p:cNvPr>
          <p:cNvPicPr>
            <a:picLocks noChangeAspect="1"/>
          </p:cNvPicPr>
          <p:nvPr/>
        </p:nvPicPr>
        <p:blipFill rotWithShape="1">
          <a:blip r:embed="rId5"/>
          <a:srcRect b="10455"/>
          <a:stretch/>
        </p:blipFill>
        <p:spPr>
          <a:xfrm>
            <a:off x="4900749" y="12865334"/>
            <a:ext cx="6257062" cy="4046316"/>
          </a:xfrm>
          <a:prstGeom prst="rect">
            <a:avLst/>
          </a:prstGeom>
        </p:spPr>
      </p:pic>
      <p:cxnSp>
        <p:nvCxnSpPr>
          <p:cNvPr id="40" name="Straight Arrow Connector 39">
            <a:extLst>
              <a:ext uri="{FF2B5EF4-FFF2-40B4-BE49-F238E27FC236}">
                <a16:creationId xmlns:a16="http://schemas.microsoft.com/office/drawing/2014/main" id="{A3701E94-862A-B40F-DDD0-15F576FD2573}"/>
              </a:ext>
            </a:extLst>
          </p:cNvPr>
          <p:cNvCxnSpPr/>
          <p:nvPr/>
        </p:nvCxnSpPr>
        <p:spPr>
          <a:xfrm flipV="1">
            <a:off x="1299515" y="17228558"/>
            <a:ext cx="12965229" cy="1"/>
          </a:xfrm>
          <a:prstGeom prst="straightConnector1">
            <a:avLst/>
          </a:prstGeom>
        </p:spPr>
        <p:style>
          <a:lnRef idx="3">
            <a:schemeClr val="dk1"/>
          </a:lnRef>
          <a:fillRef idx="0">
            <a:schemeClr val="dk1"/>
          </a:fillRef>
          <a:effectRef idx="2">
            <a:schemeClr val="dk1"/>
          </a:effectRef>
          <a:fontRef idx="minor">
            <a:schemeClr val="tx1"/>
          </a:fontRef>
        </p:style>
      </p:cxnSp>
      <p:sp>
        <p:nvSpPr>
          <p:cNvPr id="42" name="TextBox 41">
            <a:extLst>
              <a:ext uri="{FF2B5EF4-FFF2-40B4-BE49-F238E27FC236}">
                <a16:creationId xmlns:a16="http://schemas.microsoft.com/office/drawing/2014/main" id="{C173E844-2075-25F6-43B0-EB78E9B9009B}"/>
              </a:ext>
            </a:extLst>
          </p:cNvPr>
          <p:cNvSpPr txBox="1"/>
          <p:nvPr/>
        </p:nvSpPr>
        <p:spPr>
          <a:xfrm>
            <a:off x="2698920" y="17307644"/>
            <a:ext cx="970226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5400" b="1" i="1" u="sng" dirty="0">
                <a:latin typeface="+mj-lt"/>
              </a:rPr>
              <a:t>What is "Blue"?</a:t>
            </a:r>
            <a:endParaRPr lang="en-US" sz="5400" i="1" u="sng" dirty="0">
              <a:latin typeface="+mj-lt"/>
              <a:cs typeface="Times New Roman"/>
            </a:endParaRPr>
          </a:p>
        </p:txBody>
      </p:sp>
      <p:cxnSp>
        <p:nvCxnSpPr>
          <p:cNvPr id="43" name="Straight Arrow Connector 42">
            <a:extLst>
              <a:ext uri="{FF2B5EF4-FFF2-40B4-BE49-F238E27FC236}">
                <a16:creationId xmlns:a16="http://schemas.microsoft.com/office/drawing/2014/main" id="{AEF4DA17-D088-332B-664A-25E1AAA4320E}"/>
              </a:ext>
            </a:extLst>
          </p:cNvPr>
          <p:cNvCxnSpPr>
            <a:cxnSpLocks/>
          </p:cNvCxnSpPr>
          <p:nvPr/>
        </p:nvCxnSpPr>
        <p:spPr>
          <a:xfrm flipV="1">
            <a:off x="1176819" y="24973772"/>
            <a:ext cx="12965229" cy="1"/>
          </a:xfrm>
          <a:prstGeom prst="straightConnector1">
            <a:avLst/>
          </a:prstGeom>
        </p:spPr>
        <p:style>
          <a:lnRef idx="3">
            <a:schemeClr val="dk1"/>
          </a:lnRef>
          <a:fillRef idx="0">
            <a:schemeClr val="dk1"/>
          </a:fillRef>
          <a:effectRef idx="2">
            <a:schemeClr val="dk1"/>
          </a:effectRef>
          <a:fontRef idx="minor">
            <a:schemeClr val="tx1"/>
          </a:fontRef>
        </p:style>
      </p:cxnSp>
      <p:pic>
        <p:nvPicPr>
          <p:cNvPr id="47" name="Picture 47" descr="A picture containing logo&#10;&#10;Description automatically generated">
            <a:extLst>
              <a:ext uri="{FF2B5EF4-FFF2-40B4-BE49-F238E27FC236}">
                <a16:creationId xmlns:a16="http://schemas.microsoft.com/office/drawing/2014/main" id="{7D13579C-7B32-EBB4-60D2-76B4E8C491D6}"/>
              </a:ext>
            </a:extLst>
          </p:cNvPr>
          <p:cNvPicPr>
            <a:picLocks noChangeAspect="1"/>
          </p:cNvPicPr>
          <p:nvPr/>
        </p:nvPicPr>
        <p:blipFill rotWithShape="1">
          <a:blip r:embed="rId6"/>
          <a:srcRect t="5594" r="47395" b="5776"/>
          <a:stretch/>
        </p:blipFill>
        <p:spPr>
          <a:xfrm>
            <a:off x="2952371" y="18815142"/>
            <a:ext cx="3180688" cy="3066883"/>
          </a:xfrm>
          <a:prstGeom prst="rect">
            <a:avLst/>
          </a:prstGeom>
          <a:ln w="28575">
            <a:solidFill>
              <a:schemeClr val="tx1"/>
            </a:solidFill>
          </a:ln>
        </p:spPr>
      </p:pic>
      <p:sp>
        <p:nvSpPr>
          <p:cNvPr id="52" name="TextBox 51">
            <a:extLst>
              <a:ext uri="{FF2B5EF4-FFF2-40B4-BE49-F238E27FC236}">
                <a16:creationId xmlns:a16="http://schemas.microsoft.com/office/drawing/2014/main" id="{C072E219-A081-A90B-8F84-A14A917538DD}"/>
              </a:ext>
            </a:extLst>
          </p:cNvPr>
          <p:cNvSpPr txBox="1"/>
          <p:nvPr/>
        </p:nvSpPr>
        <p:spPr>
          <a:xfrm>
            <a:off x="3807360" y="23590807"/>
            <a:ext cx="7652085" cy="783193"/>
          </a:xfrm>
          <a:prstGeom prst="roundRect">
            <a:avLst/>
          </a:prstGeom>
          <a:solidFill>
            <a:schemeClr val="bg1"/>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a:latin typeface="+mj-lt"/>
              </a:rPr>
              <a:t>Knowledge = </a:t>
            </a:r>
            <a:r>
              <a:rPr lang="en-US" sz="4000" b="1" u="sng">
                <a:latin typeface="+mj-lt"/>
              </a:rPr>
              <a:t>Context</a:t>
            </a:r>
            <a:r>
              <a:rPr lang="en-US" sz="4000">
                <a:latin typeface="+mj-lt"/>
              </a:rPr>
              <a:t> + Data</a:t>
            </a:r>
          </a:p>
        </p:txBody>
      </p:sp>
      <p:sp>
        <p:nvSpPr>
          <p:cNvPr id="39" name="TextBox 38">
            <a:extLst>
              <a:ext uri="{FF2B5EF4-FFF2-40B4-BE49-F238E27FC236}">
                <a16:creationId xmlns:a16="http://schemas.microsoft.com/office/drawing/2014/main" id="{BC156A8F-A842-002D-4957-532AC5B5A7C7}"/>
              </a:ext>
            </a:extLst>
          </p:cNvPr>
          <p:cNvSpPr txBox="1"/>
          <p:nvPr/>
        </p:nvSpPr>
        <p:spPr>
          <a:xfrm>
            <a:off x="2869648" y="25125600"/>
            <a:ext cx="970226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5400" b="1" i="1" u="sng">
                <a:latin typeface="+mj-lt"/>
              </a:rPr>
              <a:t>Boeing Use Case</a:t>
            </a:r>
            <a:endParaRPr lang="en-US" sz="5400" i="1" u="sng">
              <a:latin typeface="+mj-lt"/>
              <a:cs typeface="Times New Roman"/>
            </a:endParaRPr>
          </a:p>
        </p:txBody>
      </p:sp>
      <p:sp>
        <p:nvSpPr>
          <p:cNvPr id="9" name="TextBox 8">
            <a:extLst>
              <a:ext uri="{FF2B5EF4-FFF2-40B4-BE49-F238E27FC236}">
                <a16:creationId xmlns:a16="http://schemas.microsoft.com/office/drawing/2014/main" id="{BDC18CDA-FC1E-7563-00B8-7341BAE61DC5}"/>
              </a:ext>
            </a:extLst>
          </p:cNvPr>
          <p:cNvSpPr txBox="1"/>
          <p:nvPr/>
        </p:nvSpPr>
        <p:spPr>
          <a:xfrm>
            <a:off x="1176819" y="26299209"/>
            <a:ext cx="13087925" cy="5414248"/>
          </a:xfrm>
          <a:prstGeom prst="roundRect">
            <a:avLst>
              <a:gd name="adj" fmla="val 3648"/>
            </a:avLst>
          </a:prstGeom>
          <a:solidFill>
            <a:schemeClr val="bg1"/>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mj-lt"/>
                <a:ea typeface="+mn-lt"/>
                <a:cs typeface="+mn-lt"/>
              </a:rPr>
              <a:t>John is a test pilot for Boeing. He would like to use the 737-flight manual as a reference, but he does not want to read through the entire 200-page document to find the information he needs. </a:t>
            </a:r>
          </a:p>
          <a:p>
            <a:endParaRPr lang="en-US" sz="2400">
              <a:latin typeface="+mj-lt"/>
              <a:ea typeface="+mn-lt"/>
              <a:cs typeface="+mn-lt"/>
            </a:endParaRPr>
          </a:p>
          <a:p>
            <a:r>
              <a:rPr lang="en-US" sz="2400">
                <a:latin typeface="+mj-lt"/>
                <a:ea typeface="+mn-lt"/>
                <a:cs typeface="+mn-lt"/>
              </a:rPr>
              <a:t>Running our tool first finds key terms from the document (the vocabulary). He then organizes the vocabulary into categories (as an expert himself, he knows which categories to create). One of the categories he creates is “Take-Off Procedures”, and another is “Take-Off Controls”. He finishes by creating a “uses” relationships between “Take-Off Procedures” and “Take-Off Controls”.</a:t>
            </a:r>
          </a:p>
          <a:p>
            <a:endParaRPr lang="en-US" sz="2400">
              <a:latin typeface="+mj-lt"/>
              <a:ea typeface="+mn-lt"/>
              <a:cs typeface="+mn-lt"/>
            </a:endParaRPr>
          </a:p>
          <a:p>
            <a:r>
              <a:rPr lang="en-US" sz="2400">
                <a:latin typeface="+mj-lt"/>
                <a:ea typeface="+mn-lt"/>
                <a:cs typeface="+mn-lt"/>
              </a:rPr>
              <a:t>Now, if John wants to find information on take-off procedures, he can search for that category. If he wants to find information on take-off controls, then he would check the related categories and find the “Take-Off Controls” category.</a:t>
            </a:r>
          </a:p>
        </p:txBody>
      </p:sp>
      <p:sp>
        <p:nvSpPr>
          <p:cNvPr id="13" name="TextBox 12">
            <a:extLst>
              <a:ext uri="{FF2B5EF4-FFF2-40B4-BE49-F238E27FC236}">
                <a16:creationId xmlns:a16="http://schemas.microsoft.com/office/drawing/2014/main" id="{20D80AC7-8263-343A-493A-29063C0B554A}"/>
              </a:ext>
            </a:extLst>
          </p:cNvPr>
          <p:cNvSpPr txBox="1"/>
          <p:nvPr/>
        </p:nvSpPr>
        <p:spPr>
          <a:xfrm>
            <a:off x="22178911" y="7290847"/>
            <a:ext cx="6223419" cy="1736646"/>
          </a:xfrm>
          <a:prstGeom prst="roundRect">
            <a:avLst>
              <a:gd name="adj" fmla="val 6794"/>
            </a:avLst>
          </a:prstGeom>
          <a:solidFill>
            <a:schemeClr val="bg1"/>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mj-lt"/>
                <a:cs typeface="Times New Roman"/>
              </a:rPr>
              <a:t>Step 0: Create or Load</a:t>
            </a:r>
          </a:p>
          <a:p>
            <a:endParaRPr lang="en-US" sz="2400">
              <a:latin typeface="+mj-lt"/>
              <a:cs typeface="Times New Roman"/>
            </a:endParaRPr>
          </a:p>
          <a:p>
            <a:r>
              <a:rPr lang="en-US" sz="2400">
                <a:latin typeface="+mj-lt"/>
                <a:cs typeface="Times New Roman"/>
              </a:rPr>
              <a:t>User can create a new taxonomy or load from a saved taxonomy…</a:t>
            </a:r>
          </a:p>
        </p:txBody>
      </p:sp>
      <p:pic>
        <p:nvPicPr>
          <p:cNvPr id="68" name="Picture 67" descr="Graphical user interface, text&#10;&#10;Description automatically generated">
            <a:extLst>
              <a:ext uri="{FF2B5EF4-FFF2-40B4-BE49-F238E27FC236}">
                <a16:creationId xmlns:a16="http://schemas.microsoft.com/office/drawing/2014/main" id="{ECFA6C6C-B61F-4E82-99E4-98C884EE97F0}"/>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4504" r="13802"/>
          <a:stretch/>
        </p:blipFill>
        <p:spPr>
          <a:xfrm>
            <a:off x="15399206" y="6800017"/>
            <a:ext cx="6223419" cy="3827175"/>
          </a:xfrm>
          <a:prstGeom prst="rect">
            <a:avLst/>
          </a:prstGeom>
          <a:ln w="28575">
            <a:solidFill>
              <a:schemeClr val="tx1"/>
            </a:solidFill>
          </a:ln>
        </p:spPr>
      </p:pic>
      <p:pic>
        <p:nvPicPr>
          <p:cNvPr id="69" name="Picture 68" descr="Graphical user interface&#10;&#10;Description automatically generated">
            <a:extLst>
              <a:ext uri="{FF2B5EF4-FFF2-40B4-BE49-F238E27FC236}">
                <a16:creationId xmlns:a16="http://schemas.microsoft.com/office/drawing/2014/main" id="{4BF4EA12-CFB6-4FA6-8EF7-505C84E5DA7D}"/>
              </a:ext>
            </a:extLst>
          </p:cNvPr>
          <p:cNvPicPr>
            <a:picLocks noChangeAspect="1"/>
          </p:cNvPicPr>
          <p:nvPr/>
        </p:nvPicPr>
        <p:blipFill rotWithShape="1">
          <a:blip r:embed="rId8">
            <a:extLst>
              <a:ext uri="{28A0092B-C50C-407E-A947-70E740481C1C}">
                <a14:useLocalDpi xmlns:a14="http://schemas.microsoft.com/office/drawing/2010/main" val="0"/>
              </a:ext>
            </a:extLst>
          </a:blip>
          <a:srcRect l="14765" r="14063"/>
          <a:stretch/>
        </p:blipFill>
        <p:spPr>
          <a:xfrm>
            <a:off x="15391477" y="11094268"/>
            <a:ext cx="6231148" cy="3758241"/>
          </a:xfrm>
          <a:prstGeom prst="rect">
            <a:avLst/>
          </a:prstGeom>
          <a:ln w="28575">
            <a:solidFill>
              <a:schemeClr val="tx1"/>
            </a:solidFill>
          </a:ln>
        </p:spPr>
      </p:pic>
      <p:pic>
        <p:nvPicPr>
          <p:cNvPr id="70" name="Picture 69" descr="Graphical user interface, table&#10;&#10;Description automatically generated with medium confidence">
            <a:extLst>
              <a:ext uri="{FF2B5EF4-FFF2-40B4-BE49-F238E27FC236}">
                <a16:creationId xmlns:a16="http://schemas.microsoft.com/office/drawing/2014/main" id="{8975A662-73E5-42F8-ADE0-BDE7E88199CF}"/>
              </a:ext>
            </a:extLst>
          </p:cNvPr>
          <p:cNvPicPr>
            <a:picLocks noChangeAspect="1"/>
          </p:cNvPicPr>
          <p:nvPr/>
        </p:nvPicPr>
        <p:blipFill rotWithShape="1">
          <a:blip r:embed="rId9">
            <a:extLst>
              <a:ext uri="{28A0092B-C50C-407E-A947-70E740481C1C}">
                <a14:useLocalDpi xmlns:a14="http://schemas.microsoft.com/office/drawing/2010/main" val="0"/>
              </a:ext>
            </a:extLst>
          </a:blip>
          <a:srcRect l="14725" r="13939"/>
          <a:stretch/>
        </p:blipFill>
        <p:spPr>
          <a:xfrm>
            <a:off x="15394172" y="19405004"/>
            <a:ext cx="6223418" cy="3758241"/>
          </a:xfrm>
          <a:prstGeom prst="rect">
            <a:avLst/>
          </a:prstGeom>
          <a:ln w="28575">
            <a:solidFill>
              <a:schemeClr val="tx1"/>
            </a:solidFill>
          </a:ln>
        </p:spPr>
      </p:pic>
      <p:pic>
        <p:nvPicPr>
          <p:cNvPr id="71" name="Picture 70" descr="A screenshot of a computer&#10;&#10;Description automatically generated">
            <a:extLst>
              <a:ext uri="{FF2B5EF4-FFF2-40B4-BE49-F238E27FC236}">
                <a16:creationId xmlns:a16="http://schemas.microsoft.com/office/drawing/2014/main" id="{87BC8751-54E4-4755-8B33-9020551BBC0F}"/>
              </a:ext>
            </a:extLst>
          </p:cNvPr>
          <p:cNvPicPr>
            <a:picLocks noChangeAspect="1"/>
          </p:cNvPicPr>
          <p:nvPr/>
        </p:nvPicPr>
        <p:blipFill rotWithShape="1">
          <a:blip r:embed="rId10">
            <a:extLst>
              <a:ext uri="{28A0092B-C50C-407E-A947-70E740481C1C}">
                <a14:useLocalDpi xmlns:a14="http://schemas.microsoft.com/office/drawing/2010/main" val="0"/>
              </a:ext>
            </a:extLst>
          </a:blip>
          <a:srcRect l="14540" r="12914"/>
          <a:stretch/>
        </p:blipFill>
        <p:spPr>
          <a:xfrm>
            <a:off x="15386444" y="23619165"/>
            <a:ext cx="6223417" cy="3758241"/>
          </a:xfrm>
          <a:prstGeom prst="rect">
            <a:avLst/>
          </a:prstGeom>
          <a:ln w="28575">
            <a:solidFill>
              <a:schemeClr val="tx1"/>
            </a:solidFill>
          </a:ln>
        </p:spPr>
      </p:pic>
      <p:pic>
        <p:nvPicPr>
          <p:cNvPr id="72" name="Picture 71" descr="Graphical user interface&#10;&#10;Description automatically generated with medium confidence">
            <a:extLst>
              <a:ext uri="{FF2B5EF4-FFF2-40B4-BE49-F238E27FC236}">
                <a16:creationId xmlns:a16="http://schemas.microsoft.com/office/drawing/2014/main" id="{F615AAA6-1ABB-4E10-8262-84F5CCDCE567}"/>
              </a:ext>
            </a:extLst>
          </p:cNvPr>
          <p:cNvPicPr>
            <a:picLocks noChangeAspect="1"/>
          </p:cNvPicPr>
          <p:nvPr/>
        </p:nvPicPr>
        <p:blipFill rotWithShape="1">
          <a:blip r:embed="rId11">
            <a:extLst>
              <a:ext uri="{28A0092B-C50C-407E-A947-70E740481C1C}">
                <a14:useLocalDpi xmlns:a14="http://schemas.microsoft.com/office/drawing/2010/main" val="0"/>
              </a:ext>
            </a:extLst>
          </a:blip>
          <a:srcRect l="14682" r="14262"/>
          <a:stretch/>
        </p:blipFill>
        <p:spPr>
          <a:xfrm>
            <a:off x="15396658" y="27833326"/>
            <a:ext cx="6231146" cy="3758241"/>
          </a:xfrm>
          <a:prstGeom prst="rect">
            <a:avLst/>
          </a:prstGeom>
          <a:ln w="28575">
            <a:solidFill>
              <a:schemeClr val="tx1"/>
            </a:solidFill>
          </a:ln>
        </p:spPr>
      </p:pic>
      <p:pic>
        <p:nvPicPr>
          <p:cNvPr id="73" name="Picture 72" descr="Graphical user interface, text&#10;&#10;Description automatically generated">
            <a:extLst>
              <a:ext uri="{FF2B5EF4-FFF2-40B4-BE49-F238E27FC236}">
                <a16:creationId xmlns:a16="http://schemas.microsoft.com/office/drawing/2014/main" id="{CB7921CB-41AD-4B97-A642-0C8876560E8D}"/>
              </a:ext>
            </a:extLst>
          </p:cNvPr>
          <p:cNvPicPr>
            <a:picLocks noChangeAspect="1"/>
          </p:cNvPicPr>
          <p:nvPr/>
        </p:nvPicPr>
        <p:blipFill rotWithShape="1">
          <a:blip r:embed="rId12">
            <a:extLst>
              <a:ext uri="{28A0092B-C50C-407E-A947-70E740481C1C}">
                <a14:useLocalDpi xmlns:a14="http://schemas.microsoft.com/office/drawing/2010/main" val="0"/>
              </a:ext>
            </a:extLst>
          </a:blip>
          <a:srcRect l="14583" r="14489"/>
          <a:stretch/>
        </p:blipFill>
        <p:spPr>
          <a:xfrm>
            <a:off x="15383087" y="15249636"/>
            <a:ext cx="6231148" cy="3758241"/>
          </a:xfrm>
          <a:prstGeom prst="rect">
            <a:avLst/>
          </a:prstGeom>
          <a:ln w="28575">
            <a:solidFill>
              <a:schemeClr val="tx1"/>
            </a:solidFill>
          </a:ln>
        </p:spPr>
      </p:pic>
      <p:sp>
        <p:nvSpPr>
          <p:cNvPr id="64" name="Arrow: Down 63">
            <a:extLst>
              <a:ext uri="{FF2B5EF4-FFF2-40B4-BE49-F238E27FC236}">
                <a16:creationId xmlns:a16="http://schemas.microsoft.com/office/drawing/2014/main" id="{C6D48D6E-C927-45D6-A231-1B6F450A6380}"/>
              </a:ext>
            </a:extLst>
          </p:cNvPr>
          <p:cNvSpPr/>
          <p:nvPr/>
        </p:nvSpPr>
        <p:spPr>
          <a:xfrm>
            <a:off x="18201034" y="10279402"/>
            <a:ext cx="566892" cy="978408"/>
          </a:xfrm>
          <a:prstGeom prst="downArrow">
            <a:avLst/>
          </a:prstGeom>
          <a:solidFill>
            <a:schemeClr val="accent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latin typeface="+mj-lt"/>
            </a:endParaRPr>
          </a:p>
        </p:txBody>
      </p:sp>
      <p:sp>
        <p:nvSpPr>
          <p:cNvPr id="76" name="Arrow: Down 75">
            <a:extLst>
              <a:ext uri="{FF2B5EF4-FFF2-40B4-BE49-F238E27FC236}">
                <a16:creationId xmlns:a16="http://schemas.microsoft.com/office/drawing/2014/main" id="{CD00F3E6-2E32-4564-98E0-73BCD93A7551}"/>
              </a:ext>
            </a:extLst>
          </p:cNvPr>
          <p:cNvSpPr/>
          <p:nvPr/>
        </p:nvSpPr>
        <p:spPr>
          <a:xfrm>
            <a:off x="18201034" y="14441786"/>
            <a:ext cx="566892" cy="978408"/>
          </a:xfrm>
          <a:prstGeom prst="downArrow">
            <a:avLst/>
          </a:prstGeom>
          <a:solidFill>
            <a:schemeClr val="accent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latin typeface="+mj-lt"/>
            </a:endParaRPr>
          </a:p>
        </p:txBody>
      </p:sp>
      <p:sp>
        <p:nvSpPr>
          <p:cNvPr id="77" name="Arrow: Down 76">
            <a:extLst>
              <a:ext uri="{FF2B5EF4-FFF2-40B4-BE49-F238E27FC236}">
                <a16:creationId xmlns:a16="http://schemas.microsoft.com/office/drawing/2014/main" id="{4FB68CC9-0A5A-4B61-ACE4-25A673BBEC39}"/>
              </a:ext>
            </a:extLst>
          </p:cNvPr>
          <p:cNvSpPr/>
          <p:nvPr/>
        </p:nvSpPr>
        <p:spPr>
          <a:xfrm>
            <a:off x="18201034" y="18604170"/>
            <a:ext cx="566892" cy="978408"/>
          </a:xfrm>
          <a:prstGeom prst="downArrow">
            <a:avLst/>
          </a:prstGeom>
          <a:solidFill>
            <a:schemeClr val="accent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latin typeface="+mj-lt"/>
            </a:endParaRPr>
          </a:p>
        </p:txBody>
      </p:sp>
      <p:sp>
        <p:nvSpPr>
          <p:cNvPr id="78" name="Arrow: Down 77">
            <a:extLst>
              <a:ext uri="{FF2B5EF4-FFF2-40B4-BE49-F238E27FC236}">
                <a16:creationId xmlns:a16="http://schemas.microsoft.com/office/drawing/2014/main" id="{7779EE15-F5F9-457D-93F0-CDD072868628}"/>
              </a:ext>
            </a:extLst>
          </p:cNvPr>
          <p:cNvSpPr/>
          <p:nvPr/>
        </p:nvSpPr>
        <p:spPr>
          <a:xfrm>
            <a:off x="18201034" y="22766554"/>
            <a:ext cx="566892" cy="978408"/>
          </a:xfrm>
          <a:prstGeom prst="downArrow">
            <a:avLst/>
          </a:prstGeom>
          <a:solidFill>
            <a:schemeClr val="accent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latin typeface="+mj-lt"/>
            </a:endParaRPr>
          </a:p>
        </p:txBody>
      </p:sp>
      <p:sp>
        <p:nvSpPr>
          <p:cNvPr id="79" name="Arrow: Down 78">
            <a:extLst>
              <a:ext uri="{FF2B5EF4-FFF2-40B4-BE49-F238E27FC236}">
                <a16:creationId xmlns:a16="http://schemas.microsoft.com/office/drawing/2014/main" id="{02635D34-6B8A-45E2-A48D-227E33D90DA9}"/>
              </a:ext>
            </a:extLst>
          </p:cNvPr>
          <p:cNvSpPr/>
          <p:nvPr/>
        </p:nvSpPr>
        <p:spPr>
          <a:xfrm>
            <a:off x="18201034" y="27003849"/>
            <a:ext cx="566892" cy="978408"/>
          </a:xfrm>
          <a:prstGeom prst="downArrow">
            <a:avLst/>
          </a:prstGeom>
          <a:solidFill>
            <a:schemeClr val="accent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latin typeface="+mj-lt"/>
            </a:endParaRPr>
          </a:p>
        </p:txBody>
      </p:sp>
      <p:pic>
        <p:nvPicPr>
          <p:cNvPr id="66" name="Graphic 65" descr="Document with solid fill">
            <a:extLst>
              <a:ext uri="{FF2B5EF4-FFF2-40B4-BE49-F238E27FC236}">
                <a16:creationId xmlns:a16="http://schemas.microsoft.com/office/drawing/2014/main" id="{749263DF-F2A6-4E1E-800A-22BD47BC61CE}"/>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7277278" y="11745850"/>
            <a:ext cx="2398248" cy="2398248"/>
          </a:xfrm>
          <a:prstGeom prst="rect">
            <a:avLst/>
          </a:prstGeom>
        </p:spPr>
      </p:pic>
      <p:pic>
        <p:nvPicPr>
          <p:cNvPr id="75" name="Graphic 74" descr="Open folder with solid fill">
            <a:extLst>
              <a:ext uri="{FF2B5EF4-FFF2-40B4-BE49-F238E27FC236}">
                <a16:creationId xmlns:a16="http://schemas.microsoft.com/office/drawing/2014/main" id="{3E043CC1-4529-4F99-926D-878EBC634296}"/>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17184609" y="15681825"/>
            <a:ext cx="2767669" cy="2767669"/>
          </a:xfrm>
          <a:prstGeom prst="rect">
            <a:avLst/>
          </a:prstGeom>
        </p:spPr>
      </p:pic>
      <p:pic>
        <p:nvPicPr>
          <p:cNvPr id="96" name="Graphic 95" descr="Magnifying glass with solid fill">
            <a:extLst>
              <a:ext uri="{FF2B5EF4-FFF2-40B4-BE49-F238E27FC236}">
                <a16:creationId xmlns:a16="http://schemas.microsoft.com/office/drawing/2014/main" id="{7C0F9FCD-9806-4A63-81D2-AEECEDFAF117}"/>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17293215" y="20074567"/>
            <a:ext cx="2536763" cy="2536763"/>
          </a:xfrm>
          <a:prstGeom prst="rect">
            <a:avLst/>
          </a:prstGeom>
        </p:spPr>
      </p:pic>
      <p:pic>
        <p:nvPicPr>
          <p:cNvPr id="98" name="Graphic 97" descr="Sort with solid fill">
            <a:extLst>
              <a:ext uri="{FF2B5EF4-FFF2-40B4-BE49-F238E27FC236}">
                <a16:creationId xmlns:a16="http://schemas.microsoft.com/office/drawing/2014/main" id="{AE196216-AF9B-47E6-B153-AAB5F5BB8987}"/>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rot="5400000">
            <a:off x="17210306" y="24440648"/>
            <a:ext cx="2378505" cy="2378505"/>
          </a:xfrm>
          <a:prstGeom prst="rect">
            <a:avLst/>
          </a:prstGeom>
        </p:spPr>
      </p:pic>
      <p:sp>
        <p:nvSpPr>
          <p:cNvPr id="101" name="TextBox 100">
            <a:extLst>
              <a:ext uri="{FF2B5EF4-FFF2-40B4-BE49-F238E27FC236}">
                <a16:creationId xmlns:a16="http://schemas.microsoft.com/office/drawing/2014/main" id="{C9844EEE-42A1-4717-BC6C-5C66CB3BA569}"/>
              </a:ext>
            </a:extLst>
          </p:cNvPr>
          <p:cNvSpPr txBox="1"/>
          <p:nvPr/>
        </p:nvSpPr>
        <p:spPr>
          <a:xfrm>
            <a:off x="22140810" y="11686856"/>
            <a:ext cx="6261519" cy="2145268"/>
          </a:xfrm>
          <a:prstGeom prst="roundRect">
            <a:avLst>
              <a:gd name="adj" fmla="val 6899"/>
            </a:avLst>
          </a:prstGeom>
          <a:solidFill>
            <a:schemeClr val="bg1"/>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mj-lt"/>
                <a:cs typeface="Times New Roman"/>
              </a:rPr>
              <a:t>Step 1: Document Corpus (Create)</a:t>
            </a:r>
          </a:p>
          <a:p>
            <a:endParaRPr lang="en-US" sz="2400">
              <a:latin typeface="+mj-lt"/>
              <a:cs typeface="Times New Roman"/>
            </a:endParaRPr>
          </a:p>
          <a:p>
            <a:r>
              <a:rPr lang="en-US" sz="2400">
                <a:latin typeface="+mj-lt"/>
                <a:cs typeface="Times New Roman"/>
              </a:rPr>
              <a:t>User can select input and output locations and choose which documents will be part of the constrained vertical…</a:t>
            </a:r>
          </a:p>
        </p:txBody>
      </p:sp>
      <p:sp>
        <p:nvSpPr>
          <p:cNvPr id="102" name="TextBox 101">
            <a:extLst>
              <a:ext uri="{FF2B5EF4-FFF2-40B4-BE49-F238E27FC236}">
                <a16:creationId xmlns:a16="http://schemas.microsoft.com/office/drawing/2014/main" id="{2E027AFA-B1D2-436D-864E-D490EA436136}"/>
              </a:ext>
            </a:extLst>
          </p:cNvPr>
          <p:cNvSpPr txBox="1"/>
          <p:nvPr/>
        </p:nvSpPr>
        <p:spPr>
          <a:xfrm>
            <a:off x="22118628" y="15897336"/>
            <a:ext cx="6231148" cy="1736646"/>
          </a:xfrm>
          <a:prstGeom prst="roundRect">
            <a:avLst>
              <a:gd name="adj" fmla="val 8988"/>
            </a:avLst>
          </a:prstGeom>
          <a:solidFill>
            <a:schemeClr val="bg1"/>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mj-lt"/>
                <a:cs typeface="Times New Roman"/>
              </a:rPr>
              <a:t>Step 1: Document Corpus (Load)</a:t>
            </a:r>
          </a:p>
          <a:p>
            <a:endParaRPr lang="en-US" sz="2400">
              <a:latin typeface="+mj-lt"/>
              <a:cs typeface="Times New Roman"/>
            </a:endParaRPr>
          </a:p>
          <a:p>
            <a:r>
              <a:rPr lang="en-US" sz="2400">
                <a:latin typeface="+mj-lt"/>
                <a:cs typeface="Times New Roman"/>
              </a:rPr>
              <a:t>User can select output location and the name of the saved taxonomy..</a:t>
            </a:r>
          </a:p>
        </p:txBody>
      </p:sp>
      <p:sp>
        <p:nvSpPr>
          <p:cNvPr id="103" name="TextBox 102">
            <a:extLst>
              <a:ext uri="{FF2B5EF4-FFF2-40B4-BE49-F238E27FC236}">
                <a16:creationId xmlns:a16="http://schemas.microsoft.com/office/drawing/2014/main" id="{80BD0520-8C7C-49A0-8B46-675E7D6EA8CE}"/>
              </a:ext>
            </a:extLst>
          </p:cNvPr>
          <p:cNvSpPr txBox="1"/>
          <p:nvPr/>
        </p:nvSpPr>
        <p:spPr>
          <a:xfrm>
            <a:off x="22118626" y="20014354"/>
            <a:ext cx="6222439" cy="2553891"/>
          </a:xfrm>
          <a:prstGeom prst="roundRect">
            <a:avLst>
              <a:gd name="adj" fmla="val 7715"/>
            </a:avLst>
          </a:prstGeom>
          <a:solidFill>
            <a:schemeClr val="bg1"/>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mj-lt"/>
                <a:cs typeface="Times New Roman"/>
              </a:rPr>
              <a:t>Step 2: Term Extraction</a:t>
            </a:r>
          </a:p>
          <a:p>
            <a:endParaRPr lang="en-US" sz="2400">
              <a:latin typeface="+mj-lt"/>
              <a:cs typeface="Times New Roman"/>
            </a:endParaRPr>
          </a:p>
          <a:p>
            <a:r>
              <a:rPr lang="en-US" sz="2400">
                <a:latin typeface="+mj-lt"/>
                <a:cs typeface="Times New Roman"/>
              </a:rPr>
              <a:t>User can run the parser to find noun and noun-phrases from the constrained vertical. User can then remove unwanted terms from the taxonomy…</a:t>
            </a:r>
          </a:p>
        </p:txBody>
      </p:sp>
      <p:sp>
        <p:nvSpPr>
          <p:cNvPr id="104" name="TextBox 103">
            <a:extLst>
              <a:ext uri="{FF2B5EF4-FFF2-40B4-BE49-F238E27FC236}">
                <a16:creationId xmlns:a16="http://schemas.microsoft.com/office/drawing/2014/main" id="{26AA00C1-4FC8-444B-819A-DD6FDCDD2F08}"/>
              </a:ext>
            </a:extLst>
          </p:cNvPr>
          <p:cNvSpPr txBox="1"/>
          <p:nvPr/>
        </p:nvSpPr>
        <p:spPr>
          <a:xfrm>
            <a:off x="22118627" y="24279081"/>
            <a:ext cx="6222438" cy="1736646"/>
          </a:xfrm>
          <a:prstGeom prst="roundRect">
            <a:avLst>
              <a:gd name="adj" fmla="val 11182"/>
            </a:avLst>
          </a:prstGeom>
          <a:solidFill>
            <a:schemeClr val="bg1"/>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mj-lt"/>
                <a:cs typeface="Times New Roman"/>
              </a:rPr>
              <a:t>Step 3: Category Creation</a:t>
            </a:r>
          </a:p>
          <a:p>
            <a:endParaRPr lang="en-US" sz="2400">
              <a:latin typeface="+mj-lt"/>
              <a:cs typeface="Times New Roman"/>
            </a:endParaRPr>
          </a:p>
          <a:p>
            <a:r>
              <a:rPr lang="en-US" sz="2400">
                <a:latin typeface="+mj-lt"/>
                <a:cs typeface="Times New Roman"/>
              </a:rPr>
              <a:t>User can create categories and add terms into them…</a:t>
            </a:r>
          </a:p>
        </p:txBody>
      </p:sp>
      <p:sp>
        <p:nvSpPr>
          <p:cNvPr id="105" name="TextBox 104">
            <a:extLst>
              <a:ext uri="{FF2B5EF4-FFF2-40B4-BE49-F238E27FC236}">
                <a16:creationId xmlns:a16="http://schemas.microsoft.com/office/drawing/2014/main" id="{4C961315-F30B-42D2-98FE-587319CEB2C5}"/>
              </a:ext>
            </a:extLst>
          </p:cNvPr>
          <p:cNvSpPr txBox="1"/>
          <p:nvPr/>
        </p:nvSpPr>
        <p:spPr>
          <a:xfrm>
            <a:off x="22118625" y="28404704"/>
            <a:ext cx="6231145" cy="2145268"/>
          </a:xfrm>
          <a:prstGeom prst="roundRect">
            <a:avLst>
              <a:gd name="adj" fmla="val 7787"/>
            </a:avLst>
          </a:prstGeom>
          <a:solidFill>
            <a:schemeClr val="bg1"/>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mj-lt"/>
                <a:cs typeface="Times New Roman"/>
              </a:rPr>
              <a:t>Step 4: Taxonomy</a:t>
            </a:r>
          </a:p>
          <a:p>
            <a:endParaRPr lang="en-US" sz="2400">
              <a:latin typeface="+mj-lt"/>
              <a:cs typeface="Times New Roman"/>
            </a:endParaRPr>
          </a:p>
          <a:p>
            <a:r>
              <a:rPr lang="en-US" sz="2400">
                <a:latin typeface="+mj-lt"/>
                <a:cs typeface="Times New Roman"/>
              </a:rPr>
              <a:t>User can create relationships between categories and take a screenshot of the graph…</a:t>
            </a:r>
          </a:p>
        </p:txBody>
      </p:sp>
      <p:sp>
        <p:nvSpPr>
          <p:cNvPr id="106" name="Rectangle 105">
            <a:extLst>
              <a:ext uri="{FF2B5EF4-FFF2-40B4-BE49-F238E27FC236}">
                <a16:creationId xmlns:a16="http://schemas.microsoft.com/office/drawing/2014/main" id="{39924CF2-F40B-43AA-BD8A-EF0A714F02B9}"/>
              </a:ext>
            </a:extLst>
          </p:cNvPr>
          <p:cNvSpPr/>
          <p:nvPr/>
        </p:nvSpPr>
        <p:spPr>
          <a:xfrm>
            <a:off x="5741833" y="19097072"/>
            <a:ext cx="389467" cy="20103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pic>
        <p:nvPicPr>
          <p:cNvPr id="48" name="Picture 48" descr="Shape&#10;&#10;Description automatically generated">
            <a:extLst>
              <a:ext uri="{FF2B5EF4-FFF2-40B4-BE49-F238E27FC236}">
                <a16:creationId xmlns:a16="http://schemas.microsoft.com/office/drawing/2014/main" id="{669D7DF6-71A8-9CC4-0171-901A3F791F2B}"/>
              </a:ext>
            </a:extLst>
          </p:cNvPr>
          <p:cNvPicPr>
            <a:picLocks noChangeAspect="1"/>
          </p:cNvPicPr>
          <p:nvPr/>
        </p:nvPicPr>
        <p:blipFill>
          <a:blip r:embed="rId21"/>
          <a:stretch>
            <a:fillRect/>
          </a:stretch>
        </p:blipFill>
        <p:spPr>
          <a:xfrm>
            <a:off x="5998430" y="19370833"/>
            <a:ext cx="3138461" cy="3113195"/>
          </a:xfrm>
          <a:prstGeom prst="rect">
            <a:avLst/>
          </a:prstGeom>
          <a:ln w="28575">
            <a:solidFill>
              <a:schemeClr val="tx1"/>
            </a:solidFill>
          </a:ln>
        </p:spPr>
      </p:pic>
      <p:pic>
        <p:nvPicPr>
          <p:cNvPr id="49" name="Picture 49">
            <a:extLst>
              <a:ext uri="{FF2B5EF4-FFF2-40B4-BE49-F238E27FC236}">
                <a16:creationId xmlns:a16="http://schemas.microsoft.com/office/drawing/2014/main" id="{EE5D102A-DFB2-AD89-B623-F05251BD8CB4}"/>
              </a:ext>
            </a:extLst>
          </p:cNvPr>
          <p:cNvPicPr>
            <a:picLocks noChangeAspect="1"/>
          </p:cNvPicPr>
          <p:nvPr/>
        </p:nvPicPr>
        <p:blipFill rotWithShape="1">
          <a:blip r:embed="rId22"/>
          <a:srcRect l="21127" t="1" r="21295" b="1414"/>
          <a:stretch/>
        </p:blipFill>
        <p:spPr>
          <a:xfrm>
            <a:off x="9047401" y="19981571"/>
            <a:ext cx="3135549" cy="3033493"/>
          </a:xfrm>
          <a:prstGeom prst="rect">
            <a:avLst/>
          </a:prstGeom>
          <a:ln w="28575">
            <a:solidFill>
              <a:schemeClr val="tx1"/>
            </a:solidFill>
          </a:ln>
        </p:spPr>
      </p:pic>
      <p:sp>
        <p:nvSpPr>
          <p:cNvPr id="109" name="Rectangle: Rounded Corners 108">
            <a:extLst>
              <a:ext uri="{FF2B5EF4-FFF2-40B4-BE49-F238E27FC236}">
                <a16:creationId xmlns:a16="http://schemas.microsoft.com/office/drawing/2014/main" id="{B21254D6-4E8E-48F5-86CA-992BE0272655}"/>
              </a:ext>
            </a:extLst>
          </p:cNvPr>
          <p:cNvSpPr/>
          <p:nvPr/>
        </p:nvSpPr>
        <p:spPr>
          <a:xfrm>
            <a:off x="835856" y="9377684"/>
            <a:ext cx="13586107" cy="2324365"/>
          </a:xfrm>
          <a:prstGeom prst="roundRect">
            <a:avLst>
              <a:gd name="adj" fmla="val 6832"/>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lnSpc>
                <a:spcPct val="150000"/>
              </a:lnSpc>
            </a:pPr>
            <a:r>
              <a:rPr lang="en-US" sz="2400" i="0">
                <a:solidFill>
                  <a:schemeClr val="tx1"/>
                </a:solidFill>
                <a:effectLst/>
                <a:latin typeface="+mj-lt"/>
              </a:rPr>
              <a:t>“The quick brown </a:t>
            </a:r>
            <a:r>
              <a:rPr lang="en-US" sz="2400" i="0">
                <a:solidFill>
                  <a:schemeClr val="tx1"/>
                </a:solidFill>
                <a:effectLst/>
                <a:highlight>
                  <a:srgbClr val="FFFF00"/>
                </a:highlight>
                <a:latin typeface="+mj-lt"/>
              </a:rPr>
              <a:t>fox</a:t>
            </a:r>
            <a:r>
              <a:rPr lang="en-US" sz="2400" i="0">
                <a:solidFill>
                  <a:schemeClr val="tx1"/>
                </a:solidFill>
                <a:effectLst/>
                <a:latin typeface="+mj-lt"/>
              </a:rPr>
              <a:t> jumps over the lazy </a:t>
            </a:r>
            <a:r>
              <a:rPr lang="en-US" sz="2400" i="0">
                <a:solidFill>
                  <a:schemeClr val="tx1"/>
                </a:solidFill>
                <a:effectLst/>
                <a:highlight>
                  <a:srgbClr val="FFFF00"/>
                </a:highlight>
                <a:latin typeface="+mj-lt"/>
              </a:rPr>
              <a:t>dog</a:t>
            </a:r>
            <a:r>
              <a:rPr lang="en-US" sz="2400" i="0">
                <a:solidFill>
                  <a:schemeClr val="tx1"/>
                </a:solidFill>
                <a:effectLst/>
                <a:latin typeface="+mj-lt"/>
              </a:rPr>
              <a:t>" is a </a:t>
            </a:r>
            <a:r>
              <a:rPr lang="en-US" sz="2400" i="0" strike="noStrike">
                <a:solidFill>
                  <a:schemeClr val="tx1"/>
                </a:solidFill>
                <a:effectLst/>
                <a:highlight>
                  <a:srgbClr val="FFFF00"/>
                </a:highlight>
                <a:latin typeface="+mj-lt"/>
              </a:rPr>
              <a:t>pangram</a:t>
            </a:r>
            <a:r>
              <a:rPr lang="en-US" sz="2400" i="0">
                <a:solidFill>
                  <a:schemeClr val="tx1"/>
                </a:solidFill>
                <a:effectLst/>
                <a:latin typeface="+mj-lt"/>
              </a:rPr>
              <a:t>—a </a:t>
            </a:r>
            <a:r>
              <a:rPr lang="en-US" sz="2400" i="0" strike="noStrike">
                <a:solidFill>
                  <a:schemeClr val="tx1"/>
                </a:solidFill>
                <a:effectLst/>
                <a:highlight>
                  <a:srgbClr val="FFFF00"/>
                </a:highlight>
                <a:latin typeface="+mj-lt"/>
              </a:rPr>
              <a:t>sentence</a:t>
            </a:r>
            <a:r>
              <a:rPr lang="en-US" sz="2400" i="0">
                <a:solidFill>
                  <a:schemeClr val="tx1"/>
                </a:solidFill>
                <a:effectLst/>
                <a:latin typeface="+mj-lt"/>
              </a:rPr>
              <a:t> that contains all the </a:t>
            </a:r>
            <a:r>
              <a:rPr lang="en-US" sz="2400" i="0">
                <a:solidFill>
                  <a:schemeClr val="tx1"/>
                </a:solidFill>
                <a:effectLst/>
                <a:highlight>
                  <a:srgbClr val="FFFF00"/>
                </a:highlight>
                <a:latin typeface="+mj-lt"/>
              </a:rPr>
              <a:t>letters</a:t>
            </a:r>
            <a:r>
              <a:rPr lang="en-US" sz="2400" i="0">
                <a:solidFill>
                  <a:schemeClr val="tx1"/>
                </a:solidFill>
                <a:effectLst/>
                <a:latin typeface="+mj-lt"/>
              </a:rPr>
              <a:t> of the </a:t>
            </a:r>
            <a:r>
              <a:rPr lang="en-US" sz="2400" i="0" strike="noStrike">
                <a:solidFill>
                  <a:schemeClr val="tx1"/>
                </a:solidFill>
                <a:effectLst/>
                <a:highlight>
                  <a:srgbClr val="FFFF00"/>
                </a:highlight>
                <a:latin typeface="+mj-lt"/>
              </a:rPr>
              <a:t>alphabet</a:t>
            </a:r>
            <a:r>
              <a:rPr lang="en-US" sz="2400" i="0">
                <a:solidFill>
                  <a:schemeClr val="tx1"/>
                </a:solidFill>
                <a:effectLst/>
                <a:latin typeface="+mj-lt"/>
              </a:rPr>
              <a:t>. The </a:t>
            </a:r>
            <a:r>
              <a:rPr lang="en-US" sz="2400" i="0">
                <a:solidFill>
                  <a:schemeClr val="tx1"/>
                </a:solidFill>
                <a:effectLst/>
                <a:highlight>
                  <a:srgbClr val="FFFF00"/>
                </a:highlight>
                <a:latin typeface="+mj-lt"/>
              </a:rPr>
              <a:t>phrase</a:t>
            </a:r>
            <a:r>
              <a:rPr lang="en-US" sz="2400" i="0">
                <a:solidFill>
                  <a:schemeClr val="tx1"/>
                </a:solidFill>
                <a:effectLst/>
                <a:latin typeface="+mj-lt"/>
              </a:rPr>
              <a:t> is commonly used for </a:t>
            </a:r>
            <a:r>
              <a:rPr lang="en-US" sz="2400" i="0">
                <a:solidFill>
                  <a:schemeClr val="tx1"/>
                </a:solidFill>
                <a:effectLst/>
                <a:highlight>
                  <a:srgbClr val="FFFF00"/>
                </a:highlight>
                <a:latin typeface="+mj-lt"/>
              </a:rPr>
              <a:t>touch-typing</a:t>
            </a:r>
            <a:r>
              <a:rPr lang="en-US" sz="2400" i="0">
                <a:solidFill>
                  <a:schemeClr val="tx1"/>
                </a:solidFill>
                <a:effectLst/>
                <a:latin typeface="+mj-lt"/>
              </a:rPr>
              <a:t> </a:t>
            </a:r>
            <a:r>
              <a:rPr lang="en-US" sz="2400" i="0">
                <a:solidFill>
                  <a:schemeClr val="tx1"/>
                </a:solidFill>
                <a:effectLst/>
                <a:highlight>
                  <a:srgbClr val="FFFF00"/>
                </a:highlight>
                <a:latin typeface="+mj-lt"/>
              </a:rPr>
              <a:t>practice</a:t>
            </a:r>
            <a:r>
              <a:rPr lang="en-US" sz="2400" i="0">
                <a:solidFill>
                  <a:schemeClr val="tx1"/>
                </a:solidFill>
                <a:effectLst/>
                <a:latin typeface="+mj-lt"/>
              </a:rPr>
              <a:t>, testing </a:t>
            </a:r>
            <a:r>
              <a:rPr lang="en-US" sz="2400" i="0" strike="noStrike">
                <a:solidFill>
                  <a:schemeClr val="tx1"/>
                </a:solidFill>
                <a:effectLst/>
                <a:highlight>
                  <a:srgbClr val="FFFF00"/>
                </a:highlight>
                <a:latin typeface="+mj-lt"/>
              </a:rPr>
              <a:t>typewriters</a:t>
            </a:r>
            <a:r>
              <a:rPr lang="en-US" sz="2400" i="0">
                <a:solidFill>
                  <a:schemeClr val="tx1"/>
                </a:solidFill>
                <a:effectLst/>
                <a:latin typeface="+mj-lt"/>
              </a:rPr>
              <a:t> and </a:t>
            </a:r>
            <a:r>
              <a:rPr lang="en-US" sz="2400" i="0" strike="noStrike">
                <a:solidFill>
                  <a:schemeClr val="tx1"/>
                </a:solidFill>
                <a:effectLst/>
                <a:highlight>
                  <a:srgbClr val="FFFF00"/>
                </a:highlight>
                <a:latin typeface="+mj-lt"/>
              </a:rPr>
              <a:t>computer</a:t>
            </a:r>
            <a:r>
              <a:rPr lang="en-US" sz="2400" i="0" strike="noStrike">
                <a:solidFill>
                  <a:schemeClr val="tx1"/>
                </a:solidFill>
                <a:effectLst/>
                <a:latin typeface="+mj-lt"/>
              </a:rPr>
              <a:t> </a:t>
            </a:r>
            <a:r>
              <a:rPr lang="en-US" sz="2400" i="0" strike="noStrike">
                <a:solidFill>
                  <a:schemeClr val="tx1"/>
                </a:solidFill>
                <a:effectLst/>
                <a:highlight>
                  <a:srgbClr val="FFFF00"/>
                </a:highlight>
                <a:latin typeface="+mj-lt"/>
              </a:rPr>
              <a:t>keyboards</a:t>
            </a:r>
            <a:r>
              <a:rPr lang="en-US" sz="2400" i="0">
                <a:solidFill>
                  <a:schemeClr val="tx1"/>
                </a:solidFill>
                <a:effectLst/>
                <a:latin typeface="+mj-lt"/>
              </a:rPr>
              <a:t>, displaying </a:t>
            </a:r>
            <a:r>
              <a:rPr lang="en-US" sz="2400" i="0">
                <a:solidFill>
                  <a:schemeClr val="tx1"/>
                </a:solidFill>
                <a:effectLst/>
                <a:highlight>
                  <a:srgbClr val="FFFF00"/>
                </a:highlight>
                <a:latin typeface="+mj-lt"/>
              </a:rPr>
              <a:t>examples</a:t>
            </a:r>
            <a:r>
              <a:rPr lang="en-US" sz="2400" i="0">
                <a:solidFill>
                  <a:schemeClr val="tx1"/>
                </a:solidFill>
                <a:effectLst/>
                <a:latin typeface="+mj-lt"/>
              </a:rPr>
              <a:t> of </a:t>
            </a:r>
            <a:r>
              <a:rPr lang="en-US" sz="2400" i="0" strike="noStrike">
                <a:solidFill>
                  <a:schemeClr val="tx1"/>
                </a:solidFill>
                <a:effectLst/>
                <a:highlight>
                  <a:srgbClr val="FFFF00"/>
                </a:highlight>
                <a:latin typeface="+mj-lt"/>
              </a:rPr>
              <a:t>fonts</a:t>
            </a:r>
            <a:r>
              <a:rPr lang="en-US" sz="2400" i="0">
                <a:solidFill>
                  <a:schemeClr val="tx1"/>
                </a:solidFill>
                <a:effectLst/>
                <a:latin typeface="+mj-lt"/>
              </a:rPr>
              <a:t>, and other </a:t>
            </a:r>
            <a:r>
              <a:rPr lang="en-US" sz="2400" i="0">
                <a:solidFill>
                  <a:schemeClr val="tx1"/>
                </a:solidFill>
                <a:effectLst/>
                <a:highlight>
                  <a:srgbClr val="FFFF00"/>
                </a:highlight>
                <a:latin typeface="+mj-lt"/>
              </a:rPr>
              <a:t>applications</a:t>
            </a:r>
            <a:r>
              <a:rPr lang="en-US" sz="2400" i="0">
                <a:solidFill>
                  <a:schemeClr val="tx1"/>
                </a:solidFill>
                <a:effectLst/>
                <a:latin typeface="+mj-lt"/>
              </a:rPr>
              <a:t> involving </a:t>
            </a:r>
            <a:r>
              <a:rPr lang="en-US" sz="2400" i="0">
                <a:solidFill>
                  <a:schemeClr val="tx1"/>
                </a:solidFill>
                <a:effectLst/>
                <a:highlight>
                  <a:srgbClr val="FFFF00"/>
                </a:highlight>
                <a:latin typeface="+mj-lt"/>
              </a:rPr>
              <a:t>text</a:t>
            </a:r>
            <a:r>
              <a:rPr lang="en-US" sz="2400" i="0">
                <a:solidFill>
                  <a:schemeClr val="tx1"/>
                </a:solidFill>
                <a:effectLst/>
                <a:latin typeface="+mj-lt"/>
              </a:rPr>
              <a:t> where the use of all </a:t>
            </a:r>
            <a:r>
              <a:rPr lang="en-US" sz="2400" i="0">
                <a:solidFill>
                  <a:schemeClr val="tx1"/>
                </a:solidFill>
                <a:effectLst/>
                <a:highlight>
                  <a:srgbClr val="FFFF00"/>
                </a:highlight>
                <a:latin typeface="+mj-lt"/>
              </a:rPr>
              <a:t>letters</a:t>
            </a:r>
            <a:r>
              <a:rPr lang="en-US" sz="2400" i="0">
                <a:solidFill>
                  <a:schemeClr val="tx1"/>
                </a:solidFill>
                <a:effectLst/>
                <a:latin typeface="+mj-lt"/>
              </a:rPr>
              <a:t> in the </a:t>
            </a:r>
            <a:r>
              <a:rPr lang="en-US" sz="2400" i="0">
                <a:solidFill>
                  <a:schemeClr val="tx1"/>
                </a:solidFill>
                <a:effectLst/>
                <a:highlight>
                  <a:srgbClr val="FFFF00"/>
                </a:highlight>
                <a:latin typeface="+mj-lt"/>
              </a:rPr>
              <a:t>alphabet</a:t>
            </a:r>
            <a:r>
              <a:rPr lang="en-US" sz="2400" i="0">
                <a:solidFill>
                  <a:schemeClr val="tx1"/>
                </a:solidFill>
                <a:effectLst/>
                <a:latin typeface="+mj-lt"/>
              </a:rPr>
              <a:t> is desired.</a:t>
            </a:r>
            <a:endParaRPr lang="en-US" sz="2400">
              <a:solidFill>
                <a:schemeClr val="tx1"/>
              </a:solidFill>
              <a:latin typeface="+mj-lt"/>
            </a:endParaRPr>
          </a:p>
        </p:txBody>
      </p:sp>
      <p:sp>
        <p:nvSpPr>
          <p:cNvPr id="108" name="Arrow: Down 107">
            <a:extLst>
              <a:ext uri="{FF2B5EF4-FFF2-40B4-BE49-F238E27FC236}">
                <a16:creationId xmlns:a16="http://schemas.microsoft.com/office/drawing/2014/main" id="{507C77C9-1958-412E-B551-80BD52C47D3B}"/>
              </a:ext>
            </a:extLst>
          </p:cNvPr>
          <p:cNvSpPr/>
          <p:nvPr/>
        </p:nvSpPr>
        <p:spPr>
          <a:xfrm>
            <a:off x="7668407" y="8570065"/>
            <a:ext cx="566892" cy="978408"/>
          </a:xfrm>
          <a:prstGeom prst="downArrow">
            <a:avLst/>
          </a:prstGeom>
          <a:solidFill>
            <a:schemeClr val="accent1"/>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latin typeface="+mj-lt"/>
            </a:endParaRPr>
          </a:p>
        </p:txBody>
      </p:sp>
      <p:sp>
        <p:nvSpPr>
          <p:cNvPr id="110" name="Multiplication Sign 109">
            <a:extLst>
              <a:ext uri="{FF2B5EF4-FFF2-40B4-BE49-F238E27FC236}">
                <a16:creationId xmlns:a16="http://schemas.microsoft.com/office/drawing/2014/main" id="{314500A7-97B5-4499-A529-5FF8C2D3A840}"/>
              </a:ext>
            </a:extLst>
          </p:cNvPr>
          <p:cNvSpPr/>
          <p:nvPr/>
        </p:nvSpPr>
        <p:spPr>
          <a:xfrm>
            <a:off x="7338581" y="11637575"/>
            <a:ext cx="1344730" cy="1263743"/>
          </a:xfrm>
          <a:prstGeom prst="mathMultiply">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7" name="TextBox 116">
            <a:extLst>
              <a:ext uri="{FF2B5EF4-FFF2-40B4-BE49-F238E27FC236}">
                <a16:creationId xmlns:a16="http://schemas.microsoft.com/office/drawing/2014/main" id="{2B6DEC97-F7A3-4133-91C9-C8BF98C7C422}"/>
              </a:ext>
            </a:extLst>
          </p:cNvPr>
          <p:cNvSpPr txBox="1"/>
          <p:nvPr/>
        </p:nvSpPr>
        <p:spPr>
          <a:xfrm>
            <a:off x="32409346" y="16131373"/>
            <a:ext cx="7743372" cy="923330"/>
          </a:xfrm>
          <a:prstGeom prst="rect">
            <a:avLst/>
          </a:prstGeom>
          <a:noFill/>
        </p:spPr>
        <p:txBody>
          <a:bodyPr wrap="square" rtlCol="0">
            <a:spAutoFit/>
          </a:bodyPr>
          <a:lstStyle/>
          <a:p>
            <a:pPr algn="ctr"/>
            <a:r>
              <a:rPr lang="en-US" sz="5400" b="1" i="1" u="sng">
                <a:latin typeface="+mj-lt"/>
                <a:ea typeface="+mj-lt"/>
                <a:cs typeface="+mj-lt"/>
              </a:rPr>
              <a:t>Tool Used</a:t>
            </a:r>
            <a:endParaRPr lang="en-US" sz="5400" b="1" i="1">
              <a:latin typeface="+mj-lt"/>
              <a:ea typeface="+mj-lt"/>
              <a:cs typeface="+mj-lt"/>
            </a:endParaRPr>
          </a:p>
        </p:txBody>
      </p:sp>
      <p:sp>
        <p:nvSpPr>
          <p:cNvPr id="125" name="TextBox 124">
            <a:extLst>
              <a:ext uri="{FF2B5EF4-FFF2-40B4-BE49-F238E27FC236}">
                <a16:creationId xmlns:a16="http://schemas.microsoft.com/office/drawing/2014/main" id="{3BF6ADF1-686C-4166-BF88-736B69ECD3BB}"/>
              </a:ext>
            </a:extLst>
          </p:cNvPr>
          <p:cNvSpPr txBox="1"/>
          <p:nvPr/>
        </p:nvSpPr>
        <p:spPr>
          <a:xfrm>
            <a:off x="32142399" y="30936636"/>
            <a:ext cx="7727667" cy="923330"/>
          </a:xfrm>
          <a:prstGeom prst="rect">
            <a:avLst/>
          </a:prstGeom>
          <a:noFill/>
        </p:spPr>
        <p:txBody>
          <a:bodyPr wrap="square" rtlCol="0">
            <a:spAutoFit/>
          </a:bodyPr>
          <a:lstStyle/>
          <a:p>
            <a:pPr algn="ctr"/>
            <a:r>
              <a:rPr lang="en-US" sz="5400" b="1" i="1" u="sng">
                <a:latin typeface="+mj-lt"/>
                <a:ea typeface="+mj-lt"/>
                <a:cs typeface="+mj-lt"/>
              </a:rPr>
              <a:t>Team Boeing NLP</a:t>
            </a:r>
            <a:endParaRPr lang="en-US" sz="5400" b="1" i="1">
              <a:latin typeface="+mj-lt"/>
              <a:ea typeface="+mj-lt"/>
              <a:cs typeface="+mj-lt"/>
            </a:endParaRPr>
          </a:p>
        </p:txBody>
      </p:sp>
      <p:cxnSp>
        <p:nvCxnSpPr>
          <p:cNvPr id="126" name="Straight Arrow Connector 125">
            <a:extLst>
              <a:ext uri="{FF2B5EF4-FFF2-40B4-BE49-F238E27FC236}">
                <a16:creationId xmlns:a16="http://schemas.microsoft.com/office/drawing/2014/main" id="{1CD52654-C673-4339-A093-52FF85AD15FE}"/>
              </a:ext>
            </a:extLst>
          </p:cNvPr>
          <p:cNvCxnSpPr>
            <a:cxnSpLocks/>
          </p:cNvCxnSpPr>
          <p:nvPr/>
        </p:nvCxnSpPr>
        <p:spPr>
          <a:xfrm>
            <a:off x="22186167" y="10865450"/>
            <a:ext cx="6111809" cy="0"/>
          </a:xfrm>
          <a:prstGeom prst="straightConnector1">
            <a:avLst/>
          </a:prstGeom>
        </p:spPr>
        <p:style>
          <a:lnRef idx="3">
            <a:schemeClr val="dk1"/>
          </a:lnRef>
          <a:fillRef idx="0">
            <a:schemeClr val="dk1"/>
          </a:fillRef>
          <a:effectRef idx="2">
            <a:schemeClr val="dk1"/>
          </a:effectRef>
          <a:fontRef idx="minor">
            <a:schemeClr val="tx1"/>
          </a:fontRef>
        </p:style>
      </p:cxnSp>
      <p:cxnSp>
        <p:nvCxnSpPr>
          <p:cNvPr id="128" name="Straight Arrow Connector 127">
            <a:extLst>
              <a:ext uri="{FF2B5EF4-FFF2-40B4-BE49-F238E27FC236}">
                <a16:creationId xmlns:a16="http://schemas.microsoft.com/office/drawing/2014/main" id="{62A60733-DD3E-43DD-B7A3-18F132EA7B89}"/>
              </a:ext>
            </a:extLst>
          </p:cNvPr>
          <p:cNvCxnSpPr>
            <a:cxnSpLocks/>
          </p:cNvCxnSpPr>
          <p:nvPr/>
        </p:nvCxnSpPr>
        <p:spPr>
          <a:xfrm>
            <a:off x="22129341" y="15048978"/>
            <a:ext cx="6111809" cy="0"/>
          </a:xfrm>
          <a:prstGeom prst="straightConnector1">
            <a:avLst/>
          </a:prstGeom>
        </p:spPr>
        <p:style>
          <a:lnRef idx="3">
            <a:schemeClr val="dk1"/>
          </a:lnRef>
          <a:fillRef idx="0">
            <a:schemeClr val="dk1"/>
          </a:fillRef>
          <a:effectRef idx="2">
            <a:schemeClr val="dk1"/>
          </a:effectRef>
          <a:fontRef idx="minor">
            <a:schemeClr val="tx1"/>
          </a:fontRef>
        </p:style>
      </p:cxnSp>
      <p:cxnSp>
        <p:nvCxnSpPr>
          <p:cNvPr id="129" name="Straight Arrow Connector 128">
            <a:extLst>
              <a:ext uri="{FF2B5EF4-FFF2-40B4-BE49-F238E27FC236}">
                <a16:creationId xmlns:a16="http://schemas.microsoft.com/office/drawing/2014/main" id="{D7ACA35F-C438-4ADA-BFAD-4DCAE8FF6C1B}"/>
              </a:ext>
            </a:extLst>
          </p:cNvPr>
          <p:cNvCxnSpPr>
            <a:cxnSpLocks/>
          </p:cNvCxnSpPr>
          <p:nvPr/>
        </p:nvCxnSpPr>
        <p:spPr>
          <a:xfrm>
            <a:off x="22144443" y="19181865"/>
            <a:ext cx="6111809" cy="0"/>
          </a:xfrm>
          <a:prstGeom prst="straightConnector1">
            <a:avLst/>
          </a:prstGeom>
        </p:spPr>
        <p:style>
          <a:lnRef idx="3">
            <a:schemeClr val="dk1"/>
          </a:lnRef>
          <a:fillRef idx="0">
            <a:schemeClr val="dk1"/>
          </a:fillRef>
          <a:effectRef idx="2">
            <a:schemeClr val="dk1"/>
          </a:effectRef>
          <a:fontRef idx="minor">
            <a:schemeClr val="tx1"/>
          </a:fontRef>
        </p:style>
      </p:cxnSp>
      <p:cxnSp>
        <p:nvCxnSpPr>
          <p:cNvPr id="130" name="Straight Arrow Connector 129">
            <a:extLst>
              <a:ext uri="{FF2B5EF4-FFF2-40B4-BE49-F238E27FC236}">
                <a16:creationId xmlns:a16="http://schemas.microsoft.com/office/drawing/2014/main" id="{6B6766E8-6C81-4746-9F55-8FA548DA8D5B}"/>
              </a:ext>
            </a:extLst>
          </p:cNvPr>
          <p:cNvCxnSpPr>
            <a:cxnSpLocks/>
          </p:cNvCxnSpPr>
          <p:nvPr/>
        </p:nvCxnSpPr>
        <p:spPr>
          <a:xfrm>
            <a:off x="22118625" y="23365372"/>
            <a:ext cx="6111809" cy="0"/>
          </a:xfrm>
          <a:prstGeom prst="straightConnector1">
            <a:avLst/>
          </a:prstGeom>
        </p:spPr>
        <p:style>
          <a:lnRef idx="3">
            <a:schemeClr val="dk1"/>
          </a:lnRef>
          <a:fillRef idx="0">
            <a:schemeClr val="dk1"/>
          </a:fillRef>
          <a:effectRef idx="2">
            <a:schemeClr val="dk1"/>
          </a:effectRef>
          <a:fontRef idx="minor">
            <a:schemeClr val="tx1"/>
          </a:fontRef>
        </p:style>
      </p:cxnSp>
      <p:cxnSp>
        <p:nvCxnSpPr>
          <p:cNvPr id="131" name="Straight Arrow Connector 130">
            <a:extLst>
              <a:ext uri="{FF2B5EF4-FFF2-40B4-BE49-F238E27FC236}">
                <a16:creationId xmlns:a16="http://schemas.microsoft.com/office/drawing/2014/main" id="{CE846928-C7CA-49EF-91B6-07BC0CC6062B}"/>
              </a:ext>
            </a:extLst>
          </p:cNvPr>
          <p:cNvCxnSpPr>
            <a:cxnSpLocks/>
          </p:cNvCxnSpPr>
          <p:nvPr/>
        </p:nvCxnSpPr>
        <p:spPr>
          <a:xfrm>
            <a:off x="22133727" y="27527756"/>
            <a:ext cx="6111809" cy="0"/>
          </a:xfrm>
          <a:prstGeom prst="straightConnector1">
            <a:avLst/>
          </a:prstGeom>
        </p:spPr>
        <p:style>
          <a:lnRef idx="3">
            <a:schemeClr val="dk1"/>
          </a:lnRef>
          <a:fillRef idx="0">
            <a:schemeClr val="dk1"/>
          </a:fillRef>
          <a:effectRef idx="2">
            <a:schemeClr val="dk1"/>
          </a:effectRef>
          <a:fontRef idx="minor">
            <a:schemeClr val="tx1"/>
          </a:fontRef>
        </p:style>
      </p:cxnSp>
      <p:pic>
        <p:nvPicPr>
          <p:cNvPr id="134" name="Picture 133" descr="Graphical user interface, text&#10;&#10;Description automatically generated">
            <a:extLst>
              <a:ext uri="{FF2B5EF4-FFF2-40B4-BE49-F238E27FC236}">
                <a16:creationId xmlns:a16="http://schemas.microsoft.com/office/drawing/2014/main" id="{3CD68C78-5A3A-4255-BDFE-FCD9EBE9F709}"/>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12664" y="1093958"/>
            <a:ext cx="11693067" cy="3118151"/>
          </a:xfrm>
          <a:prstGeom prst="rect">
            <a:avLst/>
          </a:prstGeom>
          <a:noFill/>
        </p:spPr>
      </p:pic>
      <p:sp>
        <p:nvSpPr>
          <p:cNvPr id="137" name="TextBox 136">
            <a:extLst>
              <a:ext uri="{FF2B5EF4-FFF2-40B4-BE49-F238E27FC236}">
                <a16:creationId xmlns:a16="http://schemas.microsoft.com/office/drawing/2014/main" id="{CA73C998-E8A9-4A29-ACE0-B327FB6B9CFB}"/>
              </a:ext>
            </a:extLst>
          </p:cNvPr>
          <p:cNvSpPr txBox="1"/>
          <p:nvPr/>
        </p:nvSpPr>
        <p:spPr>
          <a:xfrm>
            <a:off x="11224085" y="3014966"/>
            <a:ext cx="21945600" cy="2123658"/>
          </a:xfrm>
          <a:prstGeom prst="rect">
            <a:avLst/>
          </a:prstGeom>
          <a:noFill/>
        </p:spPr>
        <p:txBody>
          <a:bodyPr wrap="square">
            <a:spAutoFit/>
          </a:bodyPr>
          <a:lstStyle/>
          <a:p>
            <a:pPr algn="ctr"/>
            <a:r>
              <a:rPr lang="en-US" sz="4400">
                <a:latin typeface="+mj-lt"/>
                <a:cs typeface="Arial"/>
              </a:rPr>
              <a:t>Sponsor: Boeing</a:t>
            </a:r>
            <a:br>
              <a:rPr lang="en-US" sz="4400">
                <a:latin typeface="+mj-lt"/>
              </a:rPr>
            </a:br>
            <a:r>
              <a:rPr lang="en-US" sz="4400">
                <a:latin typeface="+mj-lt"/>
              </a:rPr>
              <a:t>Mentors: Don Brancato &amp; Rakshit Bhatt</a:t>
            </a:r>
            <a:br>
              <a:rPr lang="en-US" sz="4400">
                <a:latin typeface="+mj-lt"/>
              </a:rPr>
            </a:br>
            <a:r>
              <a:rPr lang="en-US" sz="4400">
                <a:latin typeface="+mj-lt"/>
                <a:cs typeface="Arial"/>
              </a:rPr>
              <a:t>Team: Brandon Christenson, Kadir Nour, &amp; Riley Hunter</a:t>
            </a:r>
            <a:endParaRPr lang="en-US" sz="4400">
              <a:latin typeface="+mj-lt"/>
            </a:endParaRPr>
          </a:p>
        </p:txBody>
      </p:sp>
      <p:sp>
        <p:nvSpPr>
          <p:cNvPr id="1024" name="TextBox 1023">
            <a:extLst>
              <a:ext uri="{FF2B5EF4-FFF2-40B4-BE49-F238E27FC236}">
                <a16:creationId xmlns:a16="http://schemas.microsoft.com/office/drawing/2014/main" id="{F5A4D82E-B9E5-453C-AD32-B0190DCC6F68}"/>
              </a:ext>
            </a:extLst>
          </p:cNvPr>
          <p:cNvSpPr txBox="1"/>
          <p:nvPr/>
        </p:nvSpPr>
        <p:spPr>
          <a:xfrm>
            <a:off x="29258471" y="6463810"/>
            <a:ext cx="13819134" cy="2603956"/>
          </a:xfrm>
          <a:prstGeom prst="roundRect">
            <a:avLst>
              <a:gd name="adj" fmla="val 3563"/>
            </a:avLst>
          </a:prstGeom>
          <a:solidFill>
            <a:schemeClr val="bg1"/>
          </a:solidFill>
          <a:ln>
            <a:solidFill>
              <a:schemeClr val="tx1"/>
            </a:solidFill>
          </a:ln>
        </p:spPr>
        <p:txBody>
          <a:bodyPr wrap="square" rtlCol="0">
            <a:spAutoFit/>
          </a:bodyPr>
          <a:lstStyle/>
          <a:p>
            <a:pPr marL="457200" indent="-457200">
              <a:buFont typeface="+mj-lt"/>
              <a:buAutoNum type="arabicPeriod"/>
            </a:pPr>
            <a:r>
              <a:rPr lang="en-US" sz="2400" b="0" i="0" u="none" strike="noStrike">
                <a:solidFill>
                  <a:srgbClr val="000000"/>
                </a:solidFill>
                <a:effectLst/>
                <a:latin typeface="+mj-lt"/>
              </a:rPr>
              <a:t>We created unit and integration tests for our back-end modules using the Pytest framework.</a:t>
            </a:r>
          </a:p>
          <a:p>
            <a:pPr marL="1371600" lvl="1" indent="-457200">
              <a:buFont typeface="Arial" panose="020B0604020202020204" pitchFamily="34" charset="0"/>
              <a:buChar char="•"/>
            </a:pPr>
            <a:r>
              <a:rPr lang="en-US" sz="2400">
                <a:solidFill>
                  <a:srgbClr val="000000"/>
                </a:solidFill>
                <a:latin typeface="+mj-lt"/>
              </a:rPr>
              <a:t>ex. Text extraction accuracy, Writing to .csv and .json files, Performance (time), etc.</a:t>
            </a:r>
          </a:p>
          <a:p>
            <a:pPr marL="914400" lvl="1"/>
            <a:endParaRPr lang="en-US" sz="800" b="0" i="0" u="none" strike="noStrike">
              <a:solidFill>
                <a:srgbClr val="000000"/>
              </a:solidFill>
              <a:effectLst/>
              <a:latin typeface="+mj-lt"/>
            </a:endParaRPr>
          </a:p>
          <a:p>
            <a:pPr marL="457200" indent="-457200">
              <a:buFont typeface="+mj-lt"/>
              <a:buAutoNum type="arabicPeriod"/>
            </a:pPr>
            <a:r>
              <a:rPr lang="en-US" sz="2400">
                <a:solidFill>
                  <a:srgbClr val="000000"/>
                </a:solidFill>
                <a:latin typeface="+mj-lt"/>
              </a:rPr>
              <a:t>We created end-to-end tests for our front-end using the TestCafé suite. </a:t>
            </a:r>
          </a:p>
          <a:p>
            <a:pPr marL="1371600" lvl="1" indent="-457200">
              <a:buFont typeface="Arial" panose="020B0604020202020204" pitchFamily="34" charset="0"/>
              <a:buChar char="•"/>
            </a:pPr>
            <a:r>
              <a:rPr lang="en-US" sz="2400">
                <a:solidFill>
                  <a:srgbClr val="000000"/>
                </a:solidFill>
                <a:latin typeface="+mj-lt"/>
              </a:rPr>
              <a:t>ex. Popup modals, Adding or deleting categories, Displaying terms in tables, etc.</a:t>
            </a:r>
          </a:p>
          <a:p>
            <a:pPr marL="914400" lvl="1"/>
            <a:endParaRPr lang="en-US" sz="800">
              <a:solidFill>
                <a:srgbClr val="000000"/>
              </a:solidFill>
              <a:latin typeface="+mj-lt"/>
            </a:endParaRPr>
          </a:p>
          <a:p>
            <a:pPr marL="457200" indent="-457200">
              <a:buFont typeface="+mj-lt"/>
              <a:buAutoNum type="arabicPeriod"/>
            </a:pPr>
            <a:r>
              <a:rPr lang="en-US" sz="2400">
                <a:solidFill>
                  <a:srgbClr val="000000"/>
                </a:solidFill>
                <a:latin typeface="+mj-lt"/>
              </a:rPr>
              <a:t>We set up an automated CI/CD pipeline using GitHub Actions to verify all code pushed to our main branch.</a:t>
            </a:r>
            <a:endParaRPr lang="en-US" sz="2400">
              <a:latin typeface="+mj-lt"/>
            </a:endParaRPr>
          </a:p>
        </p:txBody>
      </p:sp>
      <p:pic>
        <p:nvPicPr>
          <p:cNvPr id="145" name="Picture 144">
            <a:extLst>
              <a:ext uri="{FF2B5EF4-FFF2-40B4-BE49-F238E27FC236}">
                <a16:creationId xmlns:a16="http://schemas.microsoft.com/office/drawing/2014/main" id="{8890AF92-BCD1-4C7D-84DD-43A734C2AF38}"/>
              </a:ext>
            </a:extLst>
          </p:cNvPr>
          <p:cNvPicPr>
            <a:picLocks noChangeAspect="1"/>
          </p:cNvPicPr>
          <p:nvPr/>
        </p:nvPicPr>
        <p:blipFill rotWithShape="1">
          <a:blip r:embed="rId24">
            <a:extLst>
              <a:ext uri="{28A0092B-C50C-407E-A947-70E740481C1C}">
                <a14:useLocalDpi xmlns:a14="http://schemas.microsoft.com/office/drawing/2010/main" val="0"/>
              </a:ext>
            </a:extLst>
          </a:blip>
          <a:srcRect t="17670" r="34266" b="173"/>
          <a:stretch/>
        </p:blipFill>
        <p:spPr>
          <a:xfrm>
            <a:off x="29922765" y="9510373"/>
            <a:ext cx="5166197" cy="6308236"/>
          </a:xfrm>
          <a:prstGeom prst="rect">
            <a:avLst/>
          </a:prstGeom>
          <a:noFill/>
          <a:ln w="28575">
            <a:solidFill>
              <a:schemeClr val="tx1"/>
            </a:solidFill>
          </a:ln>
        </p:spPr>
      </p:pic>
      <p:pic>
        <p:nvPicPr>
          <p:cNvPr id="146" name="Picture 6">
            <a:extLst>
              <a:ext uri="{FF2B5EF4-FFF2-40B4-BE49-F238E27FC236}">
                <a16:creationId xmlns:a16="http://schemas.microsoft.com/office/drawing/2014/main" id="{8F4D9304-0BA5-43B1-94CB-5E698F5BB398}"/>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35635590" y="9510373"/>
            <a:ext cx="7022294" cy="6308235"/>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040" name="Rectangle: Rounded Corners 1039">
            <a:extLst>
              <a:ext uri="{FF2B5EF4-FFF2-40B4-BE49-F238E27FC236}">
                <a16:creationId xmlns:a16="http://schemas.microsoft.com/office/drawing/2014/main" id="{5894A0E9-2F59-4239-A89E-AA72A4DD7E3D}"/>
              </a:ext>
            </a:extLst>
          </p:cNvPr>
          <p:cNvSpPr/>
          <p:nvPr/>
        </p:nvSpPr>
        <p:spPr>
          <a:xfrm>
            <a:off x="29509468" y="17141728"/>
            <a:ext cx="13306619" cy="4401925"/>
          </a:xfrm>
          <a:prstGeom prst="roundRect">
            <a:avLst>
              <a:gd name="adj" fmla="val 364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3" name="Picture 1032" descr="Background pattern&#10;&#10;Description automatically generated">
            <a:extLst>
              <a:ext uri="{FF2B5EF4-FFF2-40B4-BE49-F238E27FC236}">
                <a16:creationId xmlns:a16="http://schemas.microsoft.com/office/drawing/2014/main" id="{9A0ECF08-4742-4913-A63A-F16CEE5BA892}"/>
              </a:ext>
            </a:extLst>
          </p:cNvPr>
          <p:cNvPicPr>
            <a:picLocks noChangeAspect="1"/>
          </p:cNvPicPr>
          <p:nvPr/>
        </p:nvPicPr>
        <p:blipFill rotWithShape="1">
          <a:blip r:embed="rId26">
            <a:extLst>
              <a:ext uri="{28A0092B-C50C-407E-A947-70E740481C1C}">
                <a14:useLocalDpi xmlns:a14="http://schemas.microsoft.com/office/drawing/2010/main" val="0"/>
              </a:ext>
            </a:extLst>
          </a:blip>
          <a:srcRect l="23450" t="31239" r="23078" b="31507"/>
          <a:stretch/>
        </p:blipFill>
        <p:spPr>
          <a:xfrm>
            <a:off x="30698003" y="17791833"/>
            <a:ext cx="3461460" cy="1266060"/>
          </a:xfrm>
          <a:prstGeom prst="rect">
            <a:avLst/>
          </a:prstGeom>
        </p:spPr>
      </p:pic>
      <p:pic>
        <p:nvPicPr>
          <p:cNvPr id="1035" name="Picture 1034" descr="Icon&#10;&#10;Description automatically generated">
            <a:extLst>
              <a:ext uri="{FF2B5EF4-FFF2-40B4-BE49-F238E27FC236}">
                <a16:creationId xmlns:a16="http://schemas.microsoft.com/office/drawing/2014/main" id="{E294E8A2-6058-40D0-98BC-01B6BD642971}"/>
              </a:ext>
            </a:extLst>
          </p:cNvPr>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35716981" y="17638625"/>
            <a:ext cx="1549999" cy="1549999"/>
          </a:xfrm>
          <a:prstGeom prst="rect">
            <a:avLst/>
          </a:prstGeom>
        </p:spPr>
      </p:pic>
      <p:pic>
        <p:nvPicPr>
          <p:cNvPr id="1037" name="Picture 1036" descr="Icon&#10;&#10;Description automatically generated">
            <a:extLst>
              <a:ext uri="{FF2B5EF4-FFF2-40B4-BE49-F238E27FC236}">
                <a16:creationId xmlns:a16="http://schemas.microsoft.com/office/drawing/2014/main" id="{787909C4-A081-4321-BDF8-26A09F5FCCF3}"/>
              </a:ext>
            </a:extLst>
          </p:cNvPr>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39427607" y="17595820"/>
            <a:ext cx="1919303" cy="1668960"/>
          </a:xfrm>
          <a:prstGeom prst="rect">
            <a:avLst/>
          </a:prstGeom>
        </p:spPr>
      </p:pic>
      <p:pic>
        <p:nvPicPr>
          <p:cNvPr id="1039" name="Picture 1038" descr="Logo, company name&#10;&#10;Description automatically generated">
            <a:extLst>
              <a:ext uri="{FF2B5EF4-FFF2-40B4-BE49-F238E27FC236}">
                <a16:creationId xmlns:a16="http://schemas.microsoft.com/office/drawing/2014/main" id="{4FC5DFAB-9EB1-44F4-AB5B-3342446007AF}"/>
              </a:ext>
            </a:extLst>
          </p:cNvPr>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30720798" y="19541496"/>
            <a:ext cx="3461460" cy="1820058"/>
          </a:xfrm>
          <a:prstGeom prst="rect">
            <a:avLst/>
          </a:prstGeom>
        </p:spPr>
      </p:pic>
      <p:pic>
        <p:nvPicPr>
          <p:cNvPr id="1042" name="Picture 1041" descr="Icon&#10;&#10;Description automatically generated">
            <a:extLst>
              <a:ext uri="{FF2B5EF4-FFF2-40B4-BE49-F238E27FC236}">
                <a16:creationId xmlns:a16="http://schemas.microsoft.com/office/drawing/2014/main" id="{B502220A-704B-4014-9AA6-4DAC98B62EA4}"/>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35766413" y="19756886"/>
            <a:ext cx="1477263" cy="1477263"/>
          </a:xfrm>
          <a:prstGeom prst="rect">
            <a:avLst/>
          </a:prstGeom>
        </p:spPr>
      </p:pic>
      <p:pic>
        <p:nvPicPr>
          <p:cNvPr id="1048" name="Picture 1047" descr="A picture containing logo&#10;&#10;Description automatically generated">
            <a:extLst>
              <a:ext uri="{FF2B5EF4-FFF2-40B4-BE49-F238E27FC236}">
                <a16:creationId xmlns:a16="http://schemas.microsoft.com/office/drawing/2014/main" id="{5ADC72F5-5476-4C0B-9241-18456476430A}"/>
              </a:ext>
            </a:extLst>
          </p:cNvPr>
          <p:cNvPicPr>
            <a:picLocks noChangeAspect="1"/>
          </p:cNvPicPr>
          <p:nvPr/>
        </p:nvPicPr>
        <p:blipFill rotWithShape="1">
          <a:blip r:embed="rId31">
            <a:extLst>
              <a:ext uri="{28A0092B-C50C-407E-A947-70E740481C1C}">
                <a14:useLocalDpi xmlns:a14="http://schemas.microsoft.com/office/drawing/2010/main" val="0"/>
              </a:ext>
            </a:extLst>
          </a:blip>
          <a:srcRect l="25468" r="23297"/>
          <a:stretch/>
        </p:blipFill>
        <p:spPr>
          <a:xfrm>
            <a:off x="39367255" y="19532810"/>
            <a:ext cx="2165540" cy="1984557"/>
          </a:xfrm>
          <a:prstGeom prst="rect">
            <a:avLst/>
          </a:prstGeom>
        </p:spPr>
      </p:pic>
      <p:sp>
        <p:nvSpPr>
          <p:cNvPr id="74" name="TextBox 73">
            <a:extLst>
              <a:ext uri="{FF2B5EF4-FFF2-40B4-BE49-F238E27FC236}">
                <a16:creationId xmlns:a16="http://schemas.microsoft.com/office/drawing/2014/main" id="{87C31C67-458B-6382-E42F-3BF3470B7953}"/>
              </a:ext>
            </a:extLst>
          </p:cNvPr>
          <p:cNvSpPr txBox="1"/>
          <p:nvPr/>
        </p:nvSpPr>
        <p:spPr>
          <a:xfrm>
            <a:off x="32295046" y="22398220"/>
            <a:ext cx="7743372" cy="923330"/>
          </a:xfrm>
          <a:prstGeom prst="rect">
            <a:avLst/>
          </a:prstGeom>
          <a:noFill/>
        </p:spPr>
        <p:txBody>
          <a:bodyPr wrap="square" lIns="91440" tIns="45720" rIns="91440" bIns="45720" rtlCol="0" anchor="t">
            <a:spAutoFit/>
          </a:bodyPr>
          <a:lstStyle/>
          <a:p>
            <a:pPr algn="ctr"/>
            <a:r>
              <a:rPr lang="en-US" sz="5400" b="1" i="1" u="sng">
                <a:latin typeface="+mj-lt"/>
                <a:ea typeface="+mj-lt"/>
                <a:cs typeface="+mj-lt"/>
              </a:rPr>
              <a:t>Glossary</a:t>
            </a:r>
          </a:p>
        </p:txBody>
      </p:sp>
      <p:sp>
        <p:nvSpPr>
          <p:cNvPr id="80" name="TextBox 79">
            <a:extLst>
              <a:ext uri="{FF2B5EF4-FFF2-40B4-BE49-F238E27FC236}">
                <a16:creationId xmlns:a16="http://schemas.microsoft.com/office/drawing/2014/main" id="{F9D8D35F-58E8-08A3-4EB6-5089D9B45FAA}"/>
              </a:ext>
            </a:extLst>
          </p:cNvPr>
          <p:cNvSpPr txBox="1"/>
          <p:nvPr/>
        </p:nvSpPr>
        <p:spPr>
          <a:xfrm>
            <a:off x="32295046" y="27370269"/>
            <a:ext cx="7743372" cy="923330"/>
          </a:xfrm>
          <a:prstGeom prst="rect">
            <a:avLst/>
          </a:prstGeom>
          <a:noFill/>
        </p:spPr>
        <p:txBody>
          <a:bodyPr wrap="square" lIns="91440" tIns="45720" rIns="91440" bIns="45720" rtlCol="0" anchor="t">
            <a:spAutoFit/>
          </a:bodyPr>
          <a:lstStyle/>
          <a:p>
            <a:pPr algn="ctr"/>
            <a:r>
              <a:rPr lang="en-US" sz="5400" b="1" i="1" u="sng">
                <a:latin typeface="+mj-lt"/>
                <a:ea typeface="+mj-lt"/>
                <a:cs typeface="+mj-lt"/>
              </a:rPr>
              <a:t>Acknowledgements</a:t>
            </a:r>
          </a:p>
        </p:txBody>
      </p:sp>
      <p:sp>
        <p:nvSpPr>
          <p:cNvPr id="81" name="Content Placeholder 7">
            <a:extLst>
              <a:ext uri="{FF2B5EF4-FFF2-40B4-BE49-F238E27FC236}">
                <a16:creationId xmlns:a16="http://schemas.microsoft.com/office/drawing/2014/main" id="{287B911B-A9E6-0D06-11DC-EC73D3D9A381}"/>
              </a:ext>
            </a:extLst>
          </p:cNvPr>
          <p:cNvSpPr txBox="1">
            <a:spLocks/>
          </p:cNvSpPr>
          <p:nvPr/>
        </p:nvSpPr>
        <p:spPr>
          <a:xfrm>
            <a:off x="29381299" y="28370937"/>
            <a:ext cx="13562955" cy="2029052"/>
          </a:xfrm>
          <a:prstGeom prst="roundRect">
            <a:avLst>
              <a:gd name="adj" fmla="val 4464"/>
            </a:avLst>
          </a:prstGeom>
          <a:solidFill>
            <a:schemeClr val="bg1"/>
          </a:solidFill>
          <a:ln w="12700">
            <a:solidFill>
              <a:schemeClr val="tx1"/>
            </a:solidFill>
            <a:prstDash val="solid"/>
          </a:ln>
        </p:spPr>
        <p:txBody>
          <a:bodyPr lIns="91440" tIns="45720" rIns="91440" bIns="45720" anchor="t"/>
          <a:lstStyle>
            <a:lvl1pPr>
              <a:buFont typeface="Arial" pitchFamily="34" charset="0"/>
              <a:buChar char="•"/>
              <a:defRPr sz="9600" baseline="0">
                <a:latin typeface="+mj-lt"/>
              </a:defRPr>
            </a:lvl1pPr>
            <a:lvl2pPr>
              <a:buNone/>
              <a:defRPr/>
            </a:lvl2pPr>
            <a:lvl3pPr>
              <a:buNone/>
              <a:defRPr/>
            </a:lvl3pPr>
            <a:lvl4pPr>
              <a:buNone/>
              <a:defRPr/>
            </a:lvl4pPr>
            <a:lvl5pPr>
              <a:buNone/>
              <a:defRPr/>
            </a:lvl5pPr>
          </a:lstStyle>
          <a:p>
            <a:pPr>
              <a:buNone/>
              <a:defRPr/>
            </a:pPr>
            <a:r>
              <a:rPr lang="en-US" sz="2400">
                <a:cs typeface="Arial"/>
              </a:rPr>
              <a:t>We want to thank our mentors from Boeing, Don and Rocky, for the help and instruction they have given us throughout this project.</a:t>
            </a:r>
          </a:p>
          <a:p>
            <a:pPr>
              <a:buNone/>
              <a:defRPr/>
            </a:pPr>
            <a:endParaRPr lang="en-US" sz="2400">
              <a:cs typeface="Arial"/>
            </a:endParaRPr>
          </a:p>
          <a:p>
            <a:pPr>
              <a:buNone/>
              <a:defRPr/>
            </a:pPr>
            <a:r>
              <a:rPr lang="en-US" sz="2400">
                <a:cs typeface="Arial"/>
              </a:rPr>
              <a:t>We also want to thank our professor AJ for the guidance he has given during our senior year, and for his assistance in preparation for our future careers.</a:t>
            </a:r>
          </a:p>
        </p:txBody>
      </p:sp>
      <p:sp>
        <p:nvSpPr>
          <p:cNvPr id="29" name="Content Placeholder 7"/>
          <p:cNvSpPr txBox="1">
            <a:spLocks/>
          </p:cNvSpPr>
          <p:nvPr/>
        </p:nvSpPr>
        <p:spPr>
          <a:xfrm>
            <a:off x="29400350" y="23414012"/>
            <a:ext cx="13562955" cy="3488486"/>
          </a:xfrm>
          <a:prstGeom prst="roundRect">
            <a:avLst>
              <a:gd name="adj" fmla="val 4464"/>
            </a:avLst>
          </a:prstGeom>
          <a:solidFill>
            <a:schemeClr val="bg1"/>
          </a:solidFill>
          <a:ln w="12700">
            <a:solidFill>
              <a:schemeClr val="tx1"/>
            </a:solidFill>
            <a:prstDash val="solid"/>
          </a:ln>
        </p:spPr>
        <p:txBody>
          <a:bodyPr lIns="91440" tIns="45720" rIns="91440" bIns="45720" anchor="t"/>
          <a:lstStyle>
            <a:lvl1pPr>
              <a:buFont typeface="Arial" pitchFamily="34" charset="0"/>
              <a:buChar char="•"/>
              <a:defRPr sz="9600" baseline="0">
                <a:latin typeface="+mj-lt"/>
              </a:defRPr>
            </a:lvl1pPr>
            <a:lvl2pPr>
              <a:buNone/>
              <a:defRPr/>
            </a:lvl2pPr>
            <a:lvl3pPr>
              <a:buNone/>
              <a:defRPr/>
            </a:lvl3pPr>
            <a:lvl4pPr>
              <a:buNone/>
              <a:defRPr/>
            </a:lvl4pPr>
            <a:lvl5pPr>
              <a:buNone/>
              <a:defRPr/>
            </a:lvl5pPr>
          </a:lstStyle>
          <a:p>
            <a:pPr>
              <a:buNone/>
              <a:defRPr/>
            </a:pPr>
            <a:r>
              <a:rPr lang="en-US" sz="2400" i="1" u="sng"/>
              <a:t>Natural Language Processing</a:t>
            </a:r>
            <a:r>
              <a:rPr lang="en-US" sz="2400"/>
              <a:t>: A branch of computer science concerned with giving computers the ability to understand text and spoken words.</a:t>
            </a:r>
            <a:br>
              <a:rPr lang="en-US" sz="2400" i="1" u="sng"/>
            </a:br>
            <a:r>
              <a:rPr lang="en-US" sz="2400" i="1" u="sng">
                <a:cs typeface="Arial"/>
              </a:rPr>
              <a:t>Taxonomy</a:t>
            </a:r>
            <a:r>
              <a:rPr lang="en-US" sz="2400">
                <a:cs typeface="Arial"/>
              </a:rPr>
              <a:t>: A branch of science concerned with categorization and classification.</a:t>
            </a:r>
            <a:endParaRPr lang="en-US"/>
          </a:p>
          <a:p>
            <a:pPr>
              <a:buNone/>
              <a:defRPr/>
            </a:pPr>
            <a:r>
              <a:rPr lang="en-US" sz="2400" i="1" u="sng">
                <a:cs typeface="Arial"/>
              </a:rPr>
              <a:t>Parser</a:t>
            </a:r>
            <a:r>
              <a:rPr lang="en-US" sz="2400">
                <a:cs typeface="Arial"/>
              </a:rPr>
              <a:t>: A program that can analyze strings which conform to the rules of a formal grammar.</a:t>
            </a:r>
            <a:endParaRPr lang="en-US">
              <a:cs typeface="Arial"/>
            </a:endParaRPr>
          </a:p>
          <a:p>
            <a:pPr>
              <a:buNone/>
              <a:defRPr/>
            </a:pPr>
            <a:r>
              <a:rPr lang="en-US" sz="2400" i="1" u="sng">
                <a:cs typeface="Arial"/>
              </a:rPr>
              <a:t>Constrained Vertical:</a:t>
            </a:r>
            <a:r>
              <a:rPr lang="en-US" sz="2400">
                <a:cs typeface="Arial"/>
              </a:rPr>
              <a:t> A group of documents which all belong to the same topic.</a:t>
            </a:r>
            <a:endParaRPr lang="en-US">
              <a:cs typeface="Arial"/>
            </a:endParaRPr>
          </a:p>
          <a:p>
            <a:pPr>
              <a:buNone/>
              <a:defRPr/>
            </a:pPr>
            <a:r>
              <a:rPr lang="en-US" sz="2400" i="1" u="sng">
                <a:cs typeface="Arial"/>
              </a:rPr>
              <a:t>Pipeline Architecture</a:t>
            </a:r>
            <a:r>
              <a:rPr lang="en-US" sz="2400">
                <a:cs typeface="Arial"/>
              </a:rPr>
              <a:t>: An architectural pattern which consists of a chain of processing elements arranged so that the output of each element is the input for the next.</a:t>
            </a:r>
          </a:p>
          <a:p>
            <a:pPr>
              <a:buNone/>
              <a:defRPr/>
            </a:pPr>
            <a:r>
              <a:rPr lang="en-US" sz="2400" i="1" u="sng">
                <a:cs typeface="Arial"/>
              </a:rPr>
              <a:t>Knowledge</a:t>
            </a:r>
            <a:r>
              <a:rPr lang="en-US" sz="2400">
                <a:cs typeface="Arial"/>
              </a:rPr>
              <a:t>: information that contains data and context.</a:t>
            </a:r>
          </a:p>
          <a:p>
            <a:pPr>
              <a:buNone/>
              <a:defRPr/>
            </a:pPr>
            <a:r>
              <a:rPr lang="en-US" sz="2400" i="1" u="sng">
                <a:cs typeface="Arial"/>
              </a:rPr>
              <a:t>Corpus</a:t>
            </a:r>
            <a:r>
              <a:rPr lang="en-US" sz="2400">
                <a:cs typeface="Arial"/>
              </a:rPr>
              <a:t>: A collection of texts.</a:t>
            </a:r>
          </a:p>
        </p:txBody>
      </p:sp>
      <p:pic>
        <p:nvPicPr>
          <p:cNvPr id="14" name="Picture 13" descr="Text&#10;&#10;Description automatically generated">
            <a:extLst>
              <a:ext uri="{FF2B5EF4-FFF2-40B4-BE49-F238E27FC236}">
                <a16:creationId xmlns:a16="http://schemas.microsoft.com/office/drawing/2014/main" id="{C95834EE-591E-4196-A83F-AC30A1B5A24E}"/>
              </a:ext>
            </a:extLst>
          </p:cNvPr>
          <p:cNvPicPr>
            <a:picLocks noChangeAspect="1"/>
          </p:cNvPicPr>
          <p:nvPr/>
        </p:nvPicPr>
        <p:blipFill>
          <a:blip r:embed="rId32" cstate="print">
            <a:extLst>
              <a:ext uri="{28A0092B-C50C-407E-A947-70E740481C1C}">
                <a14:useLocalDpi xmlns:a14="http://schemas.microsoft.com/office/drawing/2010/main" val="0"/>
              </a:ext>
            </a:extLst>
          </a:blip>
          <a:stretch>
            <a:fillRect/>
          </a:stretch>
        </p:blipFill>
        <p:spPr>
          <a:xfrm>
            <a:off x="35249155" y="1235882"/>
            <a:ext cx="8667911" cy="2708723"/>
          </a:xfrm>
          <a:prstGeom prst="rect">
            <a:avLst/>
          </a:prstGeom>
          <a:effectLst>
            <a:outerShdw blurRad="50800" dist="50800" dir="5400000" algn="ctr" rotWithShape="0">
              <a:srgbClr val="000000"/>
            </a:outerShdw>
          </a:effectLst>
        </p:spPr>
      </p:pic>
    </p:spTree>
  </p:cSld>
  <p:clrMapOvr>
    <a:masterClrMapping/>
  </p:clrMapOvr>
</p:sld>
</file>

<file path=ppt/theme/theme1.xml><?xml version="1.0" encoding="utf-8"?>
<a:theme xmlns:a="http://schemas.openxmlformats.org/drawingml/2006/main" name="SrDesignPosterTemplate_FIN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756E07B8C6FDF4AA9C8148FCBB0BCEE" ma:contentTypeVersion="10" ma:contentTypeDescription="Create a new document." ma:contentTypeScope="" ma:versionID="c3b191dbf3be6ecda55f08378a56bef0">
  <xsd:schema xmlns:xsd="http://www.w3.org/2001/XMLSchema" xmlns:xs="http://www.w3.org/2001/XMLSchema" xmlns:p="http://schemas.microsoft.com/office/2006/metadata/properties" xmlns:ns3="048b29e2-e056-46d7-9f03-f58d16224128" xmlns:ns4="29140ecd-3393-4559-a649-14a344578679" targetNamespace="http://schemas.microsoft.com/office/2006/metadata/properties" ma:root="true" ma:fieldsID="d9a285f297bf18c5805fa514a61a57e3" ns3:_="" ns4:_="">
    <xsd:import namespace="048b29e2-e056-46d7-9f03-f58d16224128"/>
    <xsd:import namespace="29140ecd-3393-4559-a649-14a344578679"/>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ServiceAutoTag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48b29e2-e056-46d7-9f03-f58d1622412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9140ecd-3393-4559-a649-14a34457867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1AD29C3-A4DE-46A4-B204-96A64842D2A9}">
  <ds:schemaRefs>
    <ds:schemaRef ds:uri="http://schemas.microsoft.com/sharepoint/v3/contenttype/forms"/>
  </ds:schemaRefs>
</ds:datastoreItem>
</file>

<file path=customXml/itemProps2.xml><?xml version="1.0" encoding="utf-8"?>
<ds:datastoreItem xmlns:ds="http://schemas.openxmlformats.org/officeDocument/2006/customXml" ds:itemID="{53898E24-5D78-41FD-B668-92D4DDF2489F}">
  <ds:schemaRefs>
    <ds:schemaRef ds:uri="048b29e2-e056-46d7-9f03-f58d16224128"/>
    <ds:schemaRef ds:uri="29140ecd-3393-4559-a649-14a34457867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5793D6D-BA5C-473F-BDAA-BE33113C9268}">
  <ds:schemaRefs>
    <ds:schemaRef ds:uri="048b29e2-e056-46d7-9f03-f58d16224128"/>
    <ds:schemaRef ds:uri="29140ecd-3393-4559-a649-14a34457867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SrDesignPosterTemplate_FINAL</Template>
  <TotalTime>0</TotalTime>
  <Words>728</Words>
  <Application>Microsoft Office PowerPoint</Application>
  <PresentationFormat>Custom</PresentationFormat>
  <Paragraphs>54</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SrDesignPosterTemplate_FINAL</vt:lpstr>
      <vt:lpstr>Natural Language Processing &amp;  Taxonomy Creation Tool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Poster, Bold, 80-120 points Sponsor: Sponsoring Company Mentor(s): Name(s) of Mentor(s) Names of Team Members, Bold, 45-65 points</dc:title>
  <dc:creator>Nour, Kadir Shoukri</dc:creator>
  <cp:lastModifiedBy>Brandon Christensen</cp:lastModifiedBy>
  <cp:revision>21</cp:revision>
  <dcterms:created xsi:type="dcterms:W3CDTF">2022-04-07T04:22:53Z</dcterms:created>
  <dcterms:modified xsi:type="dcterms:W3CDTF">2022-04-18T22:23:48Z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0x0101000756E07B8C6FDF4AA9C8148FCBB0BCEE</vt:lpwstr>
  </property>
</Properties>
</file>

<file path=docProps/thumbnail.jpeg>
</file>